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8" r:id="rId3"/>
    <p:sldId id="344" r:id="rId4"/>
    <p:sldId id="347" r:id="rId5"/>
    <p:sldId id="355" r:id="rId6"/>
    <p:sldId id="343" r:id="rId7"/>
    <p:sldId id="334" r:id="rId8"/>
    <p:sldId id="320" r:id="rId9"/>
    <p:sldId id="356" r:id="rId10"/>
    <p:sldId id="349" r:id="rId11"/>
    <p:sldId id="350" r:id="rId12"/>
    <p:sldId id="321" r:id="rId13"/>
    <p:sldId id="357" r:id="rId14"/>
    <p:sldId id="358" r:id="rId15"/>
    <p:sldId id="342" r:id="rId16"/>
    <p:sldId id="322" r:id="rId17"/>
    <p:sldId id="323" r:id="rId18"/>
    <p:sldId id="325" r:id="rId19"/>
    <p:sldId id="359" r:id="rId20"/>
    <p:sldId id="360" r:id="rId21"/>
    <p:sldId id="348" r:id="rId22"/>
    <p:sldId id="353" r:id="rId23"/>
    <p:sldId id="354" r:id="rId24"/>
    <p:sldId id="310" r:id="rId25"/>
    <p:sldId id="327" r:id="rId26"/>
    <p:sldId id="340" r:id="rId27"/>
    <p:sldId id="339" r:id="rId28"/>
    <p:sldId id="338" r:id="rId29"/>
    <p:sldId id="337" r:id="rId30"/>
    <p:sldId id="345" r:id="rId31"/>
    <p:sldId id="336" r:id="rId32"/>
    <p:sldId id="341" r:id="rId33"/>
    <p:sldId id="328" r:id="rId34"/>
    <p:sldId id="329" r:id="rId35"/>
    <p:sldId id="331" r:id="rId36"/>
    <p:sldId id="332" r:id="rId37"/>
    <p:sldId id="333" r:id="rId38"/>
    <p:sldId id="352" r:id="rId39"/>
    <p:sldId id="351" r:id="rId40"/>
    <p:sldId id="271" r:id="rId41"/>
    <p:sldId id="261" r:id="rId42"/>
  </p:sldIdLst>
  <p:sldSz cx="9144000" cy="5143500" type="screen16x9"/>
  <p:notesSz cx="6858000" cy="9144000"/>
  <p:embeddedFontLst>
    <p:embeddedFont>
      <p:font typeface="ADLaM Display" panose="02010000000000000000" pitchFamily="2" charset="0"/>
      <p:regular r:id="rId44"/>
    </p:embeddedFont>
    <p:embeddedFont>
      <p:font typeface="IBM Plex Mono" panose="020B0509050203000203" pitchFamily="49"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Poppins" panose="00000500000000000000" pitchFamily="2" charset="0"/>
      <p:regular r:id="rId53"/>
      <p:bold r:id="rId54"/>
      <p:italic r:id="rId55"/>
      <p:boldItalic r:id="rId56"/>
    </p:embeddedFont>
    <p:embeddedFont>
      <p:font typeface="Source Code Pro" panose="020B0509030403020204" pitchFamily="49"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AC25AA-A06B-4CCB-9896-47C9B69FBC9C}">
  <a:tblStyle styleId="{33AC25AA-A06B-4CCB-9896-47C9B69FBC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06" d="100"/>
          <a:sy n="106" d="100"/>
        </p:scale>
        <p:origin x="418" y="-7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01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72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5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33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31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8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4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308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12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196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8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34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7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35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94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69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4e6b4d5c31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4e6b4d5c31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11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9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1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61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3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2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621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4"/>
        <p:cNvGrpSpPr/>
        <p:nvPr/>
      </p:nvGrpSpPr>
      <p:grpSpPr>
        <a:xfrm>
          <a:off x="0" y="0"/>
          <a:ext cx="0" cy="0"/>
          <a:chOff x="0" y="0"/>
          <a:chExt cx="0" cy="0"/>
        </a:xfrm>
      </p:grpSpPr>
      <p:sp>
        <p:nvSpPr>
          <p:cNvPr id="425" name="Google Shape;425;p10"/>
          <p:cNvSpPr>
            <a:spLocks noGrp="1"/>
          </p:cNvSpPr>
          <p:nvPr>
            <p:ph type="pic" idx="2"/>
          </p:nvPr>
        </p:nvSpPr>
        <p:spPr>
          <a:xfrm>
            <a:off x="0" y="0"/>
            <a:ext cx="9144000" cy="5143500"/>
          </a:xfrm>
          <a:prstGeom prst="rect">
            <a:avLst/>
          </a:prstGeom>
          <a:noFill/>
          <a:ln>
            <a:noFill/>
          </a:ln>
        </p:spPr>
      </p:sp>
      <p:sp>
        <p:nvSpPr>
          <p:cNvPr id="426" name="Google Shape;426;p10"/>
          <p:cNvSpPr txBox="1">
            <a:spLocks noGrp="1"/>
          </p:cNvSpPr>
          <p:nvPr>
            <p:ph type="title"/>
          </p:nvPr>
        </p:nvSpPr>
        <p:spPr>
          <a:xfrm>
            <a:off x="720000" y="539500"/>
            <a:ext cx="3672000" cy="93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dirty="0"/>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dirty="0"/>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0"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DLaM Display" panose="02010000000000000000" pitchFamily="2" charset="0"/>
          <a:ea typeface="ADLaM Display" panose="02010000000000000000" pitchFamily="2" charset="0"/>
          <a:cs typeface="ADLaM Display" panose="0201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arcoGasparini00/DataCrafter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300869"/>
            <a:ext cx="4882500" cy="10320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Database II (Graph Databases)</a:t>
            </a:r>
          </a:p>
          <a:p>
            <a:pPr marL="0" lvl="0" indent="0" algn="l" rtl="0">
              <a:spcBef>
                <a:spcPts val="0"/>
              </a:spcBef>
              <a:spcAft>
                <a:spcPts val="0"/>
              </a:spcAft>
              <a:buNone/>
            </a:pPr>
            <a:r>
              <a:rPr lang="it-IT" sz="1200" dirty="0"/>
              <a:t>PROF. GIANMARIA SILVELLO</a:t>
            </a:r>
          </a:p>
          <a:p>
            <a:pPr marL="0" lvl="0" indent="0" algn="l" rtl="0">
              <a:spcBef>
                <a:spcPts val="0"/>
              </a:spcBef>
              <a:spcAft>
                <a:spcPts val="0"/>
              </a:spcAft>
              <a:buNone/>
            </a:pPr>
            <a:endParaRPr dirty="0"/>
          </a:p>
        </p:txBody>
      </p:sp>
      <p:sp>
        <p:nvSpPr>
          <p:cNvPr id="1432" name="Google Shape;1432;p35"/>
          <p:cNvSpPr txBox="1">
            <a:spLocks noGrp="1"/>
          </p:cNvSpPr>
          <p:nvPr>
            <p:ph type="ctrTitle"/>
          </p:nvPr>
        </p:nvSpPr>
        <p:spPr>
          <a:xfrm>
            <a:off x="1084650" y="954506"/>
            <a:ext cx="6974700" cy="10334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solidFill>
                  <a:schemeClr val="dk2"/>
                </a:solidFill>
                <a:latin typeface="ADLaM Display" panose="020F0502020204030204" pitchFamily="2" charset="0"/>
                <a:ea typeface="ADLaM Display" panose="020F0502020204030204" pitchFamily="2" charset="0"/>
                <a:cs typeface="ADLaM Display" panose="020F0502020204030204" pitchFamily="2" charset="0"/>
              </a:rPr>
              <a:t>DataCrafters</a:t>
            </a:r>
            <a:endParaRPr lang="en-GB" dirty="0">
              <a:solidFill>
                <a:schemeClr val="dk2"/>
              </a:solidFill>
              <a:latin typeface="ADLaM Display" panose="020F0502020204030204" pitchFamily="2" charset="0"/>
              <a:ea typeface="ADLaM Display" panose="020F0502020204030204" pitchFamily="2" charset="0"/>
              <a:cs typeface="ADLaM Display" panose="020F0502020204030204" pitchFamily="2" charset="0"/>
            </a:endParaRPr>
          </a:p>
        </p:txBody>
      </p:sp>
      <p:grpSp>
        <p:nvGrpSpPr>
          <p:cNvPr id="1433" name="Google Shape;1433;p35"/>
          <p:cNvGrpSpPr/>
          <p:nvPr/>
        </p:nvGrpSpPr>
        <p:grpSpPr>
          <a:xfrm>
            <a:off x="1096850" y="309340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31;p35">
            <a:extLst>
              <a:ext uri="{FF2B5EF4-FFF2-40B4-BE49-F238E27FC236}">
                <a16:creationId xmlns:a16="http://schemas.microsoft.com/office/drawing/2014/main" id="{E496F44D-5448-C5AA-3ACF-D3094CE18E8F}"/>
              </a:ext>
            </a:extLst>
          </p:cNvPr>
          <p:cNvSpPr txBox="1">
            <a:spLocks/>
          </p:cNvSpPr>
          <p:nvPr/>
        </p:nvSpPr>
        <p:spPr>
          <a:xfrm>
            <a:off x="1096850" y="2051097"/>
            <a:ext cx="3802614" cy="733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en-US" i="1" dirty="0"/>
              <a:t>Ahmad </a:t>
            </a:r>
            <a:r>
              <a:rPr lang="en-US" i="1" dirty="0" err="1"/>
              <a:t>Sadin</a:t>
            </a:r>
            <a:r>
              <a:rPr lang="en-US" i="1" dirty="0"/>
              <a:t>, </a:t>
            </a:r>
            <a:r>
              <a:rPr lang="en-US" i="1" dirty="0" err="1"/>
              <a:t>Alvise</a:t>
            </a:r>
            <a:r>
              <a:rPr lang="en-US" i="1" dirty="0"/>
              <a:t> </a:t>
            </a:r>
            <a:r>
              <a:rPr lang="en-US" i="1" dirty="0" err="1"/>
              <a:t>Bolzonella</a:t>
            </a:r>
            <a:r>
              <a:rPr lang="en-US" i="1" dirty="0"/>
              <a:t>, Marco Gasparini, Seyedreza Safavi</a:t>
            </a:r>
            <a:endParaRPr lang="en-GB" i="1" dirty="0"/>
          </a:p>
        </p:txBody>
      </p:sp>
      <p:pic>
        <p:nvPicPr>
          <p:cNvPr id="4" name="Picture 3" descr="A black background with a black square&#10;&#10;Description automatically generated with medium confidence">
            <a:hlinkClick r:id="rId3"/>
            <a:extLst>
              <a:ext uri="{FF2B5EF4-FFF2-40B4-BE49-F238E27FC236}">
                <a16:creationId xmlns:a16="http://schemas.microsoft.com/office/drawing/2014/main" id="{193E88A9-3267-12F8-BAD7-0975DC7123CB}"/>
              </a:ext>
            </a:extLst>
          </p:cNvPr>
          <p:cNvPicPr>
            <a:picLocks noChangeAspect="1"/>
          </p:cNvPicPr>
          <p:nvPr/>
        </p:nvPicPr>
        <p:blipFill>
          <a:blip r:embed="rId4"/>
          <a:stretch>
            <a:fillRect/>
          </a:stretch>
        </p:blipFill>
        <p:spPr>
          <a:xfrm>
            <a:off x="4887942" y="1358138"/>
            <a:ext cx="378421" cy="378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Record</a:t>
            </a:r>
            <a:br>
              <a:rPr lang="en-GB" sz="3600" dirty="0"/>
            </a:br>
            <a:r>
              <a:rPr lang="en-GB" sz="2000" dirty="0"/>
              <a:t>Players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46BADE8-55F8-3B4C-94E1-4F8628CACE54}"/>
              </a:ext>
            </a:extLst>
          </p:cNvPr>
          <p:cNvPicPr>
            <a:picLocks noChangeAspect="1"/>
          </p:cNvPicPr>
          <p:nvPr/>
        </p:nvPicPr>
        <p:blipFill>
          <a:blip r:embed="rId4"/>
          <a:stretch>
            <a:fillRect/>
          </a:stretch>
        </p:blipFill>
        <p:spPr>
          <a:xfrm>
            <a:off x="800529" y="2045715"/>
            <a:ext cx="7226562" cy="26941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0560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00529" y="282553"/>
            <a:ext cx="5598000" cy="1540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GB" sz="3600" dirty="0"/>
            </a:br>
            <a:r>
              <a:rPr lang="en-GB" sz="3600" dirty="0" err="1"/>
              <a:t>SeasonalMemberships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5433" y="1745542"/>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ACC9D66-0B4A-72E3-E2D2-E08D87D82577}"/>
              </a:ext>
            </a:extLst>
          </p:cNvPr>
          <p:cNvPicPr>
            <a:picLocks noChangeAspect="1"/>
          </p:cNvPicPr>
          <p:nvPr/>
        </p:nvPicPr>
        <p:blipFill>
          <a:blip r:embed="rId4"/>
          <a:stretch>
            <a:fillRect/>
          </a:stretch>
        </p:blipFill>
        <p:spPr>
          <a:xfrm>
            <a:off x="890719" y="2337734"/>
            <a:ext cx="7814490" cy="176589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6954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a:t>
            </a:r>
            <a:br>
              <a:rPr lang="en-GB" sz="3600" dirty="0"/>
            </a:br>
            <a:r>
              <a:rPr lang="en-GB" sz="2000" dirty="0"/>
              <a:t>External ontologies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7" y="1888427"/>
            <a:ext cx="4304677" cy="2804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Use of </a:t>
            </a:r>
            <a:r>
              <a:rPr lang="en-GB" b="1" dirty="0"/>
              <a:t>FOAF </a:t>
            </a:r>
            <a:r>
              <a:rPr lang="en-GB" dirty="0"/>
              <a:t>ontology:</a:t>
            </a:r>
          </a:p>
          <a:p>
            <a:pPr marL="285750" lvl="0" indent="-285750" algn="l" rtl="0">
              <a:spcBef>
                <a:spcPts val="0"/>
              </a:spcBef>
              <a:spcAft>
                <a:spcPts val="0"/>
              </a:spcAft>
              <a:buFont typeface="Arial" panose="020B0604020202020204" pitchFamily="34" charset="0"/>
              <a:buChar char="•"/>
            </a:pPr>
            <a:r>
              <a:rPr lang="en-GB" dirty="0"/>
              <a:t>Footballer subclasses FOAF’s </a:t>
            </a:r>
            <a:r>
              <a:rPr lang="en-GB" b="1" dirty="0"/>
              <a:t>Person</a:t>
            </a:r>
            <a:r>
              <a:rPr lang="en-GB" dirty="0"/>
              <a:t>;</a:t>
            </a:r>
            <a:endParaRPr lang="en-GB" b="1" dirty="0"/>
          </a:p>
          <a:p>
            <a:pPr marL="285750" lvl="0" indent="-285750" algn="l" rtl="0">
              <a:spcBef>
                <a:spcPts val="0"/>
              </a:spcBef>
              <a:spcAft>
                <a:spcPts val="0"/>
              </a:spcAft>
              <a:buFont typeface="Arial" panose="020B0604020202020204" pitchFamily="34" charset="0"/>
              <a:buChar char="•"/>
            </a:pPr>
            <a:r>
              <a:rPr lang="en-GB" dirty="0"/>
              <a:t>League and Team subclass </a:t>
            </a:r>
            <a:r>
              <a:rPr lang="en-GB" b="1" dirty="0"/>
              <a:t>Group</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Use of </a:t>
            </a:r>
            <a:r>
              <a:rPr lang="en-GB" b="1" dirty="0"/>
              <a:t>SKOS</a:t>
            </a:r>
            <a:r>
              <a:rPr lang="en-GB" dirty="0"/>
              <a:t>: </a:t>
            </a:r>
            <a:r>
              <a:rPr lang="en-GB" dirty="0" err="1"/>
              <a:t>subpositions</a:t>
            </a:r>
            <a:r>
              <a:rPr lang="en-GB" dirty="0"/>
              <a:t> (e.g. left back) related to corresponding positions (e.g. defender) by means of </a:t>
            </a:r>
            <a:r>
              <a:rPr lang="en-GB" b="1" dirty="0"/>
              <a:t>has broader</a:t>
            </a:r>
            <a:r>
              <a:rPr lang="en-GB" dirty="0"/>
              <a:t> property.</a:t>
            </a:r>
          </a:p>
          <a:p>
            <a:pPr marL="0" lvl="0" indent="0" algn="l" rtl="0">
              <a:spcBef>
                <a:spcPts val="0"/>
              </a:spcBef>
              <a:spcAft>
                <a:spcPts val="0"/>
              </a:spcAft>
            </a:pPr>
            <a:endParaRPr lang="en-GB" dirty="0"/>
          </a:p>
          <a:p>
            <a:pPr marL="0" lvl="0" indent="0" algn="l" rtl="0">
              <a:spcBef>
                <a:spcPts val="0"/>
              </a:spcBef>
              <a:spcAft>
                <a:spcPts val="0"/>
              </a:spcAft>
            </a:pPr>
            <a:r>
              <a:rPr lang="en-GB" dirty="0"/>
              <a:t>In fact, Position and </a:t>
            </a:r>
            <a:r>
              <a:rPr lang="en-GB" dirty="0" err="1"/>
              <a:t>SubPosition</a:t>
            </a:r>
            <a:r>
              <a:rPr lang="en-GB" dirty="0"/>
              <a:t> are </a:t>
            </a:r>
            <a:r>
              <a:rPr lang="en-GB" b="1" dirty="0"/>
              <a:t>enumerated classes</a:t>
            </a:r>
            <a:r>
              <a:rPr lang="en-GB" dirty="0"/>
              <a:t>: their instances are added at ontological level, given that in TM they are few and well-defined.</a:t>
            </a:r>
          </a:p>
        </p:txBody>
      </p:sp>
      <p:pic>
        <p:nvPicPr>
          <p:cNvPr id="3" name="Immagine 2" descr="Immagine che contiene testo, diagramma, cerchio, schermata&#10;&#10;Descrizione generata automaticamente">
            <a:extLst>
              <a:ext uri="{FF2B5EF4-FFF2-40B4-BE49-F238E27FC236}">
                <a16:creationId xmlns:a16="http://schemas.microsoft.com/office/drawing/2014/main" id="{D36F5BD5-A611-DA76-824D-C1435D4928D4}"/>
              </a:ext>
            </a:extLst>
          </p:cNvPr>
          <p:cNvPicPr>
            <a:picLocks noChangeAspect="1"/>
          </p:cNvPicPr>
          <p:nvPr/>
        </p:nvPicPr>
        <p:blipFill>
          <a:blip r:embed="rId4"/>
          <a:stretch>
            <a:fillRect/>
          </a:stretch>
        </p:blipFill>
        <p:spPr>
          <a:xfrm>
            <a:off x="5123968" y="1798671"/>
            <a:ext cx="3865953" cy="3129581"/>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13163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Use of SKOS and FOAF</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A24150B-462A-4E95-8CB1-AD044A7528DF}"/>
              </a:ext>
            </a:extLst>
          </p:cNvPr>
          <p:cNvPicPr>
            <a:picLocks noChangeAspect="1"/>
          </p:cNvPicPr>
          <p:nvPr/>
        </p:nvPicPr>
        <p:blipFill>
          <a:blip r:embed="rId4"/>
          <a:stretch>
            <a:fillRect/>
          </a:stretch>
        </p:blipFill>
        <p:spPr>
          <a:xfrm>
            <a:off x="832724" y="1913693"/>
            <a:ext cx="3002540" cy="1539373"/>
          </a:xfrm>
          <a:prstGeom prst="rect">
            <a:avLst/>
          </a:prstGeom>
        </p:spPr>
        <p:style>
          <a:lnRef idx="0">
            <a:schemeClr val="accent6"/>
          </a:lnRef>
          <a:fillRef idx="3">
            <a:schemeClr val="accent6"/>
          </a:fillRef>
          <a:effectRef idx="3">
            <a:schemeClr val="accent6"/>
          </a:effectRef>
          <a:fontRef idx="minor">
            <a:schemeClr val="lt1"/>
          </a:fontRef>
        </p:style>
      </p:pic>
      <p:pic>
        <p:nvPicPr>
          <p:cNvPr id="8" name="Picture 7">
            <a:extLst>
              <a:ext uri="{FF2B5EF4-FFF2-40B4-BE49-F238E27FC236}">
                <a16:creationId xmlns:a16="http://schemas.microsoft.com/office/drawing/2014/main" id="{9A9716EA-4655-2927-7F45-060B95F5006B}"/>
              </a:ext>
            </a:extLst>
          </p:cNvPr>
          <p:cNvPicPr>
            <a:picLocks noChangeAspect="1"/>
          </p:cNvPicPr>
          <p:nvPr/>
        </p:nvPicPr>
        <p:blipFill>
          <a:blip r:embed="rId5"/>
          <a:stretch>
            <a:fillRect/>
          </a:stretch>
        </p:blipFill>
        <p:spPr>
          <a:xfrm>
            <a:off x="826483" y="3701977"/>
            <a:ext cx="1810020" cy="450161"/>
          </a:xfrm>
          <a:prstGeom prst="rect">
            <a:avLst/>
          </a:prstGeom>
        </p:spPr>
        <p:style>
          <a:lnRef idx="0">
            <a:schemeClr val="accent6"/>
          </a:lnRef>
          <a:fillRef idx="3">
            <a:schemeClr val="accent6"/>
          </a:fillRef>
          <a:effectRef idx="3">
            <a:schemeClr val="accent6"/>
          </a:effectRef>
          <a:fontRef idx="minor">
            <a:schemeClr val="lt1"/>
          </a:fontRef>
        </p:style>
      </p:pic>
      <p:pic>
        <p:nvPicPr>
          <p:cNvPr id="10" name="Picture 9">
            <a:extLst>
              <a:ext uri="{FF2B5EF4-FFF2-40B4-BE49-F238E27FC236}">
                <a16:creationId xmlns:a16="http://schemas.microsoft.com/office/drawing/2014/main" id="{F9F42509-8C7A-E0DA-F535-34865ECF280D}"/>
              </a:ext>
            </a:extLst>
          </p:cNvPr>
          <p:cNvPicPr>
            <a:picLocks noChangeAspect="1"/>
          </p:cNvPicPr>
          <p:nvPr/>
        </p:nvPicPr>
        <p:blipFill>
          <a:blip r:embed="rId6"/>
          <a:stretch>
            <a:fillRect/>
          </a:stretch>
        </p:blipFill>
        <p:spPr>
          <a:xfrm>
            <a:off x="2745943" y="3721308"/>
            <a:ext cx="6220309" cy="4646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44288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Enumerated Classes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2A7DE49-BEF5-EA19-337B-6ED369FECED0}"/>
              </a:ext>
            </a:extLst>
          </p:cNvPr>
          <p:cNvPicPr>
            <a:picLocks noChangeAspect="1"/>
          </p:cNvPicPr>
          <p:nvPr/>
        </p:nvPicPr>
        <p:blipFill>
          <a:blip r:embed="rId4"/>
          <a:stretch>
            <a:fillRect/>
          </a:stretch>
        </p:blipFill>
        <p:spPr>
          <a:xfrm>
            <a:off x="713823" y="1975528"/>
            <a:ext cx="7059536" cy="1387886"/>
          </a:xfrm>
          <a:prstGeom prst="rect">
            <a:avLst/>
          </a:prstGeom>
        </p:spPr>
        <p:style>
          <a:lnRef idx="0">
            <a:schemeClr val="accent6"/>
          </a:lnRef>
          <a:fillRef idx="3">
            <a:schemeClr val="accent6"/>
          </a:fillRef>
          <a:effectRef idx="3">
            <a:schemeClr val="accent6"/>
          </a:effectRef>
          <a:fontRef idx="minor">
            <a:schemeClr val="lt1"/>
          </a:fontRef>
        </p:style>
      </p:pic>
      <p:pic>
        <p:nvPicPr>
          <p:cNvPr id="5" name="Picture 4">
            <a:extLst>
              <a:ext uri="{FF2B5EF4-FFF2-40B4-BE49-F238E27FC236}">
                <a16:creationId xmlns:a16="http://schemas.microsoft.com/office/drawing/2014/main" id="{778F7F14-6CBC-0CB5-21BA-D2F27B949370}"/>
              </a:ext>
            </a:extLst>
          </p:cNvPr>
          <p:cNvPicPr>
            <a:picLocks noChangeAspect="1"/>
          </p:cNvPicPr>
          <p:nvPr/>
        </p:nvPicPr>
        <p:blipFill>
          <a:blip r:embed="rId5"/>
          <a:stretch>
            <a:fillRect/>
          </a:stretch>
        </p:blipFill>
        <p:spPr>
          <a:xfrm>
            <a:off x="718060" y="3575994"/>
            <a:ext cx="8193676" cy="472244"/>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7275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03</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149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3129" y="1790051"/>
            <a:ext cx="5598000"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 challenging problem we had to face was to match items from other sources to </a:t>
            </a:r>
            <a:r>
              <a:rPr lang="en-GB" dirty="0" err="1"/>
              <a:t>Transfermarkt</a:t>
            </a:r>
            <a:r>
              <a:rPr lang="en-GB" dirty="0"/>
              <a:t> dataset, which we considered as a benchmark.</a:t>
            </a:r>
          </a:p>
          <a:p>
            <a:pPr marL="0" lvl="0" indent="0" algn="l" rtl="0">
              <a:spcBef>
                <a:spcPts val="0"/>
              </a:spcBef>
              <a:spcAft>
                <a:spcPts val="0"/>
              </a:spcAft>
            </a:pPr>
            <a:endParaRPr lang="en-GB" dirty="0"/>
          </a:p>
          <a:p>
            <a:pPr marL="0" lvl="0" indent="0" algn="l" rtl="0">
              <a:spcBef>
                <a:spcPts val="0"/>
              </a:spcBef>
              <a:spcAft>
                <a:spcPts val="0"/>
              </a:spcAft>
            </a:pPr>
            <a:r>
              <a:rPr lang="en-GB" dirty="0"/>
              <a:t>The issue is that </a:t>
            </a:r>
            <a:r>
              <a:rPr lang="en-GB" b="1" dirty="0"/>
              <a:t>names of the same players and teams </a:t>
            </a:r>
            <a:r>
              <a:rPr lang="en-GB" dirty="0"/>
              <a:t>can be </a:t>
            </a:r>
            <a:r>
              <a:rPr lang="en-GB" b="1" dirty="0"/>
              <a:t>different in different datasets</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Some reasons:</a:t>
            </a:r>
          </a:p>
          <a:p>
            <a:pPr marL="285750" lvl="0" indent="-285750" algn="l" rtl="0">
              <a:spcBef>
                <a:spcPts val="0"/>
              </a:spcBef>
              <a:spcAft>
                <a:spcPts val="0"/>
              </a:spcAft>
              <a:buFont typeface="Arial" panose="020B0604020202020204" pitchFamily="34" charset="0"/>
              <a:buChar char="•"/>
            </a:pPr>
            <a:r>
              <a:rPr lang="en-GB" b="1" dirty="0"/>
              <a:t>Nicknames</a:t>
            </a:r>
            <a:r>
              <a:rPr lang="en-GB" dirty="0"/>
              <a:t> (commonly used for Brazilian players)</a:t>
            </a:r>
          </a:p>
          <a:p>
            <a:pPr marL="285750" lvl="0" indent="-285750" algn="l" rtl="0">
              <a:spcBef>
                <a:spcPts val="0"/>
              </a:spcBef>
              <a:spcAft>
                <a:spcPts val="0"/>
              </a:spcAft>
              <a:buFont typeface="Arial" panose="020B0604020202020204" pitchFamily="34" charset="0"/>
              <a:buChar char="•"/>
            </a:pPr>
            <a:r>
              <a:rPr lang="en-GB" b="1" dirty="0"/>
              <a:t>Transliteration</a:t>
            </a:r>
          </a:p>
          <a:p>
            <a:pPr marL="285750" lvl="0" indent="-285750" algn="l" rtl="0">
              <a:spcBef>
                <a:spcPts val="0"/>
              </a:spcBef>
              <a:spcAft>
                <a:spcPts val="0"/>
              </a:spcAft>
              <a:buFont typeface="Arial" panose="020B0604020202020204" pitchFamily="34" charset="0"/>
              <a:buChar char="•"/>
            </a:pPr>
            <a:r>
              <a:rPr lang="en-GB" dirty="0"/>
              <a:t>Character </a:t>
            </a:r>
            <a:r>
              <a:rPr lang="en-GB" b="1" dirty="0"/>
              <a:t>encoding issues</a:t>
            </a:r>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issues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874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4088" y="1601695"/>
            <a:ext cx="6364514" cy="3204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Ideal situation: </a:t>
            </a:r>
            <a:r>
              <a:rPr lang="en-GB" b="1" dirty="0"/>
              <a:t>exact, unique match </a:t>
            </a:r>
            <a:r>
              <a:rPr lang="en-GB" dirty="0"/>
              <a:t>on “candidate name”.</a:t>
            </a:r>
          </a:p>
          <a:p>
            <a:pPr marL="0" lvl="0" indent="0" algn="l" rtl="0">
              <a:spcBef>
                <a:spcPts val="0"/>
              </a:spcBef>
              <a:spcAft>
                <a:spcPts val="0"/>
              </a:spcAft>
            </a:pPr>
            <a:endParaRPr lang="en-GB" dirty="0"/>
          </a:p>
          <a:p>
            <a:pPr marL="0" lvl="0" indent="0" algn="l" rtl="0">
              <a:spcBef>
                <a:spcPts val="0"/>
              </a:spcBef>
              <a:spcAft>
                <a:spcPts val="0"/>
              </a:spcAft>
            </a:pPr>
            <a:r>
              <a:rPr lang="en-GB" dirty="0"/>
              <a:t>In case of zero matches, different heuristic strategies:</a:t>
            </a:r>
          </a:p>
          <a:p>
            <a:pPr marL="285750" lvl="0" indent="-285750" algn="l" rtl="0">
              <a:spcBef>
                <a:spcPts val="0"/>
              </a:spcBef>
              <a:spcAft>
                <a:spcPts val="0"/>
              </a:spcAft>
              <a:buFont typeface="Arial" panose="020B0604020202020204" pitchFamily="34" charset="0"/>
              <a:buChar char="•"/>
            </a:pPr>
            <a:r>
              <a:rPr lang="en-GB" b="1" dirty="0"/>
              <a:t>Permuting </a:t>
            </a:r>
            <a:r>
              <a:rPr lang="en-GB" dirty="0"/>
              <a:t>candidate name: in TM multiple family names could be in a different order.</a:t>
            </a:r>
          </a:p>
          <a:p>
            <a:pPr marL="285750" lvl="0" indent="-285750" algn="l" rtl="0">
              <a:spcBef>
                <a:spcPts val="0"/>
              </a:spcBef>
              <a:spcAft>
                <a:spcPts val="0"/>
              </a:spcAft>
              <a:buFont typeface="Arial" panose="020B0604020202020204" pitchFamily="34" charset="0"/>
              <a:buChar char="•"/>
            </a:pPr>
            <a:r>
              <a:rPr lang="en-GB" dirty="0"/>
              <a:t>Looking for a </a:t>
            </a:r>
            <a:r>
              <a:rPr lang="en-GB" b="1" dirty="0"/>
              <a:t>very high similarity</a:t>
            </a:r>
            <a:r>
              <a:rPr lang="en-GB" dirty="0"/>
              <a:t>: could be successful in case of slightly different transliteration choices.</a:t>
            </a:r>
          </a:p>
          <a:p>
            <a:pPr marL="285750" lvl="0" indent="-2857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pPr>
            <a:r>
              <a:rPr lang="en-GB" dirty="0"/>
              <a:t>It may be needed to choose between </a:t>
            </a:r>
            <a:r>
              <a:rPr lang="en-GB" b="1" dirty="0"/>
              <a:t>multiple matches:</a:t>
            </a:r>
          </a:p>
          <a:p>
            <a:pPr marL="285750" lvl="0" indent="-285750" algn="l" rtl="0">
              <a:spcBef>
                <a:spcPts val="0"/>
              </a:spcBef>
              <a:spcAft>
                <a:spcPts val="0"/>
              </a:spcAft>
              <a:buFont typeface="Arial" panose="020B0604020202020204" pitchFamily="34" charset="0"/>
              <a:buChar char="•"/>
            </a:pPr>
            <a:r>
              <a:rPr lang="en-GB" dirty="0"/>
              <a:t>for each matched player, count his occurrences in the TM game logs for the considered season, and pick him if the result is equal to candidate player’s games in external dataset.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66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621246"/>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Anyway, one strategy turned out to be the most effective (though not the most efficient) to cope with these issues: </a:t>
            </a:r>
            <a:r>
              <a:rPr lang="en-GB" b="1" dirty="0"/>
              <a:t>googling</a:t>
            </a:r>
            <a:r>
              <a:rPr lang="en-GB" dirty="0"/>
              <a:t>.</a:t>
            </a:r>
          </a:p>
          <a:p>
            <a:pPr marL="0" lvl="0" indent="0" algn="l" rtl="0">
              <a:spcBef>
                <a:spcPts val="0"/>
              </a:spcBef>
              <a:spcAft>
                <a:spcPts val="0"/>
              </a:spcAft>
            </a:pPr>
            <a:endParaRPr lang="en-GB" dirty="0"/>
          </a:p>
          <a:p>
            <a:pPr marL="0" lvl="0" indent="0" algn="l" rtl="0">
              <a:spcBef>
                <a:spcPts val="0"/>
              </a:spcBef>
              <a:spcAft>
                <a:spcPts val="0"/>
              </a:spcAft>
            </a:pPr>
            <a:r>
              <a:rPr lang="en-GB" dirty="0"/>
              <a:t>The </a:t>
            </a:r>
            <a:r>
              <a:rPr lang="en-GB" b="1" i="1" dirty="0" err="1"/>
              <a:t>googlesearch</a:t>
            </a:r>
            <a:r>
              <a:rPr lang="en-GB" b="1" i="1" dirty="0"/>
              <a:t>-python </a:t>
            </a:r>
            <a:r>
              <a:rPr lang="en-GB" b="1" dirty="0"/>
              <a:t>module </a:t>
            </a:r>
            <a:r>
              <a:rPr lang="en-GB" dirty="0"/>
              <a:t>provides an easy way to issue a query and explore the SERP.</a:t>
            </a:r>
          </a:p>
          <a:p>
            <a:pPr marL="0" lvl="0" indent="0" algn="l" rtl="0">
              <a:spcBef>
                <a:spcPts val="0"/>
              </a:spcBef>
              <a:spcAft>
                <a:spcPts val="0"/>
              </a:spcAft>
            </a:pPr>
            <a:r>
              <a:rPr lang="en-GB" dirty="0"/>
              <a:t>In practice, searching </a:t>
            </a:r>
            <a:r>
              <a:rPr lang="en-GB" b="1" dirty="0"/>
              <a:t>“&lt;team&gt;/&lt;player + pl. team&gt; </a:t>
            </a:r>
            <a:r>
              <a:rPr lang="en-GB" b="1" dirty="0" err="1"/>
              <a:t>transfermarkt</a:t>
            </a:r>
            <a:r>
              <a:rPr lang="en-GB" b="1" dirty="0"/>
              <a:t> profile”</a:t>
            </a:r>
            <a:r>
              <a:rPr lang="en-GB" dirty="0"/>
              <a:t>,</a:t>
            </a:r>
            <a:r>
              <a:rPr lang="en-GB" b="1" dirty="0"/>
              <a:t> </a:t>
            </a:r>
            <a:r>
              <a:rPr lang="en-GB" dirty="0"/>
              <a:t>it’s very likely that the top ranked result is a TM page (hopefully the desired one). At this point, it’s enough to parse its URL to obtain the </a:t>
            </a:r>
            <a:r>
              <a:rPr lang="en-GB" b="1" dirty="0"/>
              <a:t>TM id </a:t>
            </a:r>
            <a:r>
              <a:rPr lang="en-GB" dirty="0"/>
              <a:t>allowing to access the correct rows in the benchmark datasets.</a:t>
            </a:r>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a:extLst>
              <a:ext uri="{FF2B5EF4-FFF2-40B4-BE49-F238E27FC236}">
                <a16:creationId xmlns:a16="http://schemas.microsoft.com/office/drawing/2014/main" id="{33766830-419C-CE07-8DB4-18560711B5EB}"/>
              </a:ext>
            </a:extLst>
          </p:cNvPr>
          <p:cNvPicPr>
            <a:picLocks noChangeAspect="1"/>
          </p:cNvPicPr>
          <p:nvPr/>
        </p:nvPicPr>
        <p:blipFill>
          <a:blip r:embed="rId4"/>
          <a:stretch>
            <a:fillRect/>
          </a:stretch>
        </p:blipFill>
        <p:spPr>
          <a:xfrm>
            <a:off x="718469" y="3841017"/>
            <a:ext cx="6766686" cy="939373"/>
          </a:xfrm>
          <a:prstGeom prst="rect">
            <a:avLst/>
          </a:prstGeom>
        </p:spPr>
      </p:pic>
    </p:spTree>
    <p:extLst>
      <p:ext uri="{BB962C8B-B14F-4D97-AF65-F5344CB8AC3E}">
        <p14:creationId xmlns:p14="http://schemas.microsoft.com/office/powerpoint/2010/main" val="70955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GOAL: for </a:t>
            </a:r>
            <a:r>
              <a:rPr lang="en-GB" b="1" dirty="0"/>
              <a:t>players traded during a season</a:t>
            </a:r>
            <a:r>
              <a:rPr lang="en-GB" dirty="0"/>
              <a:t>, we want both </a:t>
            </a:r>
            <a:r>
              <a:rPr lang="en-GB" b="1" dirty="0"/>
              <a:t>aggregate and per-team statistics.</a:t>
            </a:r>
          </a:p>
          <a:p>
            <a:pPr marL="0" lvl="0" indent="0" algn="l" rtl="0">
              <a:spcBef>
                <a:spcPts val="0"/>
              </a:spcBef>
              <a:spcAft>
                <a:spcPts val="0"/>
              </a:spcAft>
            </a:pPr>
            <a:r>
              <a:rPr lang="en-GB" dirty="0"/>
              <a:t>Useful for queries with different point of views (teams or player career).</a:t>
            </a:r>
          </a:p>
          <a:p>
            <a:pPr marL="0" lvl="0" indent="0" algn="l" rtl="0">
              <a:spcBef>
                <a:spcPts val="0"/>
              </a:spcBef>
              <a:spcAft>
                <a:spcPts val="0"/>
              </a:spcAft>
            </a:pPr>
            <a:endParaRPr lang="en-GB" dirty="0"/>
          </a:p>
          <a:p>
            <a:pPr marL="0" lvl="0" indent="0" algn="l" rtl="0">
              <a:spcBef>
                <a:spcPts val="0"/>
              </a:spcBef>
              <a:spcAft>
                <a:spcPts val="0"/>
              </a:spcAft>
            </a:pPr>
            <a:r>
              <a:rPr lang="en-GB" dirty="0"/>
              <a:t>PROBLEMS: for trades</a:t>
            </a:r>
            <a:r>
              <a:rPr lang="en-GB" b="1" dirty="0"/>
              <a:t> </a:t>
            </a:r>
            <a:r>
              <a:rPr lang="en-GB" dirty="0"/>
              <a:t>inside a league, only aggregate stats (one row) available in the main dataset. For trades across leagues, two distinct rows present.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66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dk2"/>
                </a:solidFill>
                <a:sym typeface="IBM Plex Mono"/>
              </a:rPr>
              <a:t>Table of contents</a:t>
            </a:r>
            <a:endParaRPr sz="3200" dirty="0">
              <a:solidFill>
                <a:schemeClr val="dk2"/>
              </a:solidFill>
              <a:sym typeface="IBM Plex Mono"/>
            </a:endParaRPr>
          </a:p>
        </p:txBody>
      </p:sp>
      <p:sp>
        <p:nvSpPr>
          <p:cNvPr id="1468" name="Google Shape;1468;p37"/>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and Datasets</a:t>
            </a:r>
          </a:p>
        </p:txBody>
      </p:sp>
      <p:sp>
        <p:nvSpPr>
          <p:cNvPr id="1473" name="Google Shape;1473;p37"/>
          <p:cNvSpPr txBox="1">
            <a:spLocks noGrp="1"/>
          </p:cNvSpPr>
          <p:nvPr>
            <p:ph type="title" idx="5"/>
          </p:nvPr>
        </p:nvSpPr>
        <p:spPr>
          <a:xfrm>
            <a:off x="720003"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01</a:t>
            </a:r>
            <a:endParaRPr sz="2000"/>
          </a:p>
        </p:txBody>
      </p:sp>
      <p:sp>
        <p:nvSpPr>
          <p:cNvPr id="1474" name="Google Shape;1474;p37"/>
          <p:cNvSpPr txBox="1">
            <a:spLocks noGrp="1"/>
          </p:cNvSpPr>
          <p:nvPr>
            <p:ph type="title" idx="6"/>
          </p:nvPr>
        </p:nvSpPr>
        <p:spPr>
          <a:xfrm>
            <a:off x="720000" y="2502426"/>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03</a:t>
            </a:r>
            <a:endParaRPr sz="2000" dirty="0"/>
          </a:p>
        </p:txBody>
      </p:sp>
      <p:sp>
        <p:nvSpPr>
          <p:cNvPr id="1475" name="Google Shape;1475;p37"/>
          <p:cNvSpPr txBox="1">
            <a:spLocks noGrp="1"/>
          </p:cNvSpPr>
          <p:nvPr>
            <p:ph type="title" idx="7"/>
          </p:nvPr>
        </p:nvSpPr>
        <p:spPr>
          <a:xfrm>
            <a:off x="4521179"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02</a:t>
            </a:r>
            <a:endParaRPr sz="2000" dirty="0"/>
          </a:p>
        </p:txBody>
      </p:sp>
      <p:sp>
        <p:nvSpPr>
          <p:cNvPr id="1477" name="Google Shape;1477;p37"/>
          <p:cNvSpPr txBox="1">
            <a:spLocks noGrp="1"/>
          </p:cNvSpPr>
          <p:nvPr>
            <p:ph type="subTitle" idx="13"/>
          </p:nvPr>
        </p:nvSpPr>
        <p:spPr>
          <a:xfrm>
            <a:off x="4521179" y="1897872"/>
            <a:ext cx="3233700" cy="729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Modelling and Ontology</a:t>
            </a:r>
          </a:p>
        </p:txBody>
      </p:sp>
      <p:sp>
        <p:nvSpPr>
          <p:cNvPr id="1478" name="Google Shape;1478;p37"/>
          <p:cNvSpPr txBox="1">
            <a:spLocks noGrp="1"/>
          </p:cNvSpPr>
          <p:nvPr>
            <p:ph type="subTitle" idx="14"/>
          </p:nvPr>
        </p:nvSpPr>
        <p:spPr>
          <a:xfrm>
            <a:off x="719997" y="3076256"/>
            <a:ext cx="2995200" cy="395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Cleaning and Ingestion</a:t>
            </a:r>
            <a:endParaRPr dirty="0"/>
          </a:p>
        </p:txBody>
      </p:sp>
      <p:sp>
        <p:nvSpPr>
          <p:cNvPr id="8" name="Google Shape;1476;p37">
            <a:extLst>
              <a:ext uri="{FF2B5EF4-FFF2-40B4-BE49-F238E27FC236}">
                <a16:creationId xmlns:a16="http://schemas.microsoft.com/office/drawing/2014/main" id="{ADEB9EE9-939E-AA4E-3BEA-1B7D951A0503}"/>
              </a:ext>
            </a:extLst>
          </p:cNvPr>
          <p:cNvSpPr txBox="1">
            <a:spLocks/>
          </p:cNvSpPr>
          <p:nvPr/>
        </p:nvSpPr>
        <p:spPr>
          <a:xfrm>
            <a:off x="4521176" y="249609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04</a:t>
            </a:r>
          </a:p>
        </p:txBody>
      </p:sp>
      <p:sp>
        <p:nvSpPr>
          <p:cNvPr id="9" name="Google Shape;1479;p37">
            <a:extLst>
              <a:ext uri="{FF2B5EF4-FFF2-40B4-BE49-F238E27FC236}">
                <a16:creationId xmlns:a16="http://schemas.microsoft.com/office/drawing/2014/main" id="{4856F29E-2F85-4251-E9A3-7D0864285477}"/>
              </a:ext>
            </a:extLst>
          </p:cNvPr>
          <p:cNvSpPr txBox="1">
            <a:spLocks/>
          </p:cNvSpPr>
          <p:nvPr/>
        </p:nvSpPr>
        <p:spPr>
          <a:xfrm>
            <a:off x="4521176" y="306992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it-IT" dirty="0"/>
              <a:t>S</a:t>
            </a:r>
            <a:r>
              <a:rPr lang="en-GB" dirty="0"/>
              <a:t>HACL Validation</a:t>
            </a:r>
          </a:p>
        </p:txBody>
      </p:sp>
      <p:sp>
        <p:nvSpPr>
          <p:cNvPr id="2" name="Google Shape;1474;p37">
            <a:extLst>
              <a:ext uri="{FF2B5EF4-FFF2-40B4-BE49-F238E27FC236}">
                <a16:creationId xmlns:a16="http://schemas.microsoft.com/office/drawing/2014/main" id="{DD3165D4-6070-5777-B6F9-07D87EBA58A0}"/>
              </a:ext>
            </a:extLst>
          </p:cNvPr>
          <p:cNvSpPr txBox="1">
            <a:spLocks/>
          </p:cNvSpPr>
          <p:nvPr/>
        </p:nvSpPr>
        <p:spPr>
          <a:xfrm>
            <a:off x="720000" y="3497066"/>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05</a:t>
            </a:r>
          </a:p>
        </p:txBody>
      </p:sp>
      <p:sp>
        <p:nvSpPr>
          <p:cNvPr id="3" name="Google Shape;1478;p37">
            <a:extLst>
              <a:ext uri="{FF2B5EF4-FFF2-40B4-BE49-F238E27FC236}">
                <a16:creationId xmlns:a16="http://schemas.microsoft.com/office/drawing/2014/main" id="{19402C93-339C-48A8-23D6-DB09AA50DC67}"/>
              </a:ext>
            </a:extLst>
          </p:cNvPr>
          <p:cNvSpPr txBox="1">
            <a:spLocks/>
          </p:cNvSpPr>
          <p:nvPr/>
        </p:nvSpPr>
        <p:spPr>
          <a:xfrm>
            <a:off x="719997" y="4070896"/>
            <a:ext cx="2995200" cy="3959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Insightful Queries</a:t>
            </a:r>
          </a:p>
        </p:txBody>
      </p:sp>
      <p:sp>
        <p:nvSpPr>
          <p:cNvPr id="4" name="Google Shape;1476;p37">
            <a:extLst>
              <a:ext uri="{FF2B5EF4-FFF2-40B4-BE49-F238E27FC236}">
                <a16:creationId xmlns:a16="http://schemas.microsoft.com/office/drawing/2014/main" id="{A33AD366-7CD1-7885-04CC-63ADA15A36AE}"/>
              </a:ext>
            </a:extLst>
          </p:cNvPr>
          <p:cNvSpPr txBox="1">
            <a:spLocks/>
          </p:cNvSpPr>
          <p:nvPr/>
        </p:nvSpPr>
        <p:spPr>
          <a:xfrm>
            <a:off x="4521176" y="349073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06</a:t>
            </a:r>
          </a:p>
        </p:txBody>
      </p:sp>
      <p:sp>
        <p:nvSpPr>
          <p:cNvPr id="5" name="Google Shape;1479;p37">
            <a:extLst>
              <a:ext uri="{FF2B5EF4-FFF2-40B4-BE49-F238E27FC236}">
                <a16:creationId xmlns:a16="http://schemas.microsoft.com/office/drawing/2014/main" id="{4470106B-A0AF-F916-A188-BA11A6B7758F}"/>
              </a:ext>
            </a:extLst>
          </p:cNvPr>
          <p:cNvSpPr txBox="1">
            <a:spLocks/>
          </p:cNvSpPr>
          <p:nvPr/>
        </p:nvSpPr>
        <p:spPr>
          <a:xfrm>
            <a:off x="4521176" y="406456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SOLUTIONS: </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err="1"/>
              <a:t>FBref</a:t>
            </a:r>
            <a:r>
              <a:rPr lang="en-GB" dirty="0"/>
              <a:t> dataset contains separate rows in the first case: so, when an aggregate row is met in the main dataset and a match on the player’s name is found in the auxiliary one, two rows describing the two halves of the season are appended to the </a:t>
            </a:r>
            <a:r>
              <a:rPr lang="en-GB" dirty="0" err="1"/>
              <a:t>dataframe</a:t>
            </a:r>
            <a:r>
              <a:rPr lang="en-GB" dirty="0"/>
              <a:t>.</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For trades across leagues, we just compute and append one row with total statistics.</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086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04</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071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6"/>
            <a:ext cx="6364471" cy="23675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After the ingestion of the data we have </a:t>
            </a:r>
            <a:br>
              <a:rPr lang="en-GB" dirty="0"/>
            </a:br>
            <a:r>
              <a:rPr lang="en-GB" dirty="0"/>
              <a:t>checked that all data are valid in order to</a:t>
            </a:r>
            <a:br>
              <a:rPr lang="en-GB" dirty="0"/>
            </a:br>
            <a:r>
              <a:rPr lang="en-GB" dirty="0"/>
              <a:t>avoid inconsistencies and discrepancies. </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The majority of the checks have the goal</a:t>
            </a:r>
            <a:br>
              <a:rPr lang="en-GB" dirty="0"/>
            </a:br>
            <a:r>
              <a:rPr lang="en-GB" dirty="0"/>
              <a:t>to avoid duplicate records.</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Other validation scripts were made to </a:t>
            </a:r>
            <a:br>
              <a:rPr lang="en-GB" dirty="0"/>
            </a:br>
            <a:r>
              <a:rPr lang="en-GB" dirty="0"/>
              <a:t>check the consistence of all the </a:t>
            </a:r>
            <a:br>
              <a:rPr lang="en-GB" dirty="0"/>
            </a:br>
            <a:r>
              <a:rPr lang="en-GB" dirty="0"/>
              <a:t>datatypes in the database.</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ABC3BB6F-4614-E9AE-770A-34EE945D7D19}"/>
              </a:ext>
            </a:extLst>
          </p:cNvPr>
          <p:cNvPicPr>
            <a:picLocks noChangeAspect="1"/>
          </p:cNvPicPr>
          <p:nvPr/>
        </p:nvPicPr>
        <p:blipFill>
          <a:blip r:embed="rId4"/>
          <a:stretch>
            <a:fillRect/>
          </a:stretch>
        </p:blipFill>
        <p:spPr>
          <a:xfrm>
            <a:off x="4947025" y="1699402"/>
            <a:ext cx="3585586" cy="290261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93565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F107E73-397B-4C2E-6578-15347F1ACE84}"/>
              </a:ext>
            </a:extLst>
          </p:cNvPr>
          <p:cNvPicPr>
            <a:picLocks noChangeAspect="1"/>
          </p:cNvPicPr>
          <p:nvPr/>
        </p:nvPicPr>
        <p:blipFill>
          <a:blip r:embed="rId4"/>
          <a:stretch>
            <a:fillRect/>
          </a:stretch>
        </p:blipFill>
        <p:spPr>
          <a:xfrm>
            <a:off x="489044" y="1769239"/>
            <a:ext cx="4292383" cy="1634338"/>
          </a:xfrm>
          <a:prstGeom prst="rect">
            <a:avLst/>
          </a:prstGeom>
        </p:spPr>
        <p:style>
          <a:lnRef idx="0">
            <a:schemeClr val="accent6"/>
          </a:lnRef>
          <a:fillRef idx="3">
            <a:schemeClr val="accent6"/>
          </a:fillRef>
          <a:effectRef idx="3">
            <a:schemeClr val="accent6"/>
          </a:effectRef>
          <a:fontRef idx="minor">
            <a:schemeClr val="lt1"/>
          </a:fontRef>
        </p:style>
      </p:pic>
      <p:pic>
        <p:nvPicPr>
          <p:cNvPr id="6" name="Picture 5">
            <a:extLst>
              <a:ext uri="{FF2B5EF4-FFF2-40B4-BE49-F238E27FC236}">
                <a16:creationId xmlns:a16="http://schemas.microsoft.com/office/drawing/2014/main" id="{F93675F6-083A-FE00-6678-0D610FFDA545}"/>
              </a:ext>
            </a:extLst>
          </p:cNvPr>
          <p:cNvPicPr>
            <a:picLocks noChangeAspect="1"/>
          </p:cNvPicPr>
          <p:nvPr/>
        </p:nvPicPr>
        <p:blipFill>
          <a:blip r:embed="rId5"/>
          <a:stretch>
            <a:fillRect/>
          </a:stretch>
        </p:blipFill>
        <p:spPr>
          <a:xfrm>
            <a:off x="4937578" y="2054219"/>
            <a:ext cx="3791338" cy="248050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8951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05</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Insightful Queries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065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29117"/>
            <a:ext cx="4701300" cy="823641"/>
          </a:xfrm>
        </p:spPr>
        <p:txBody>
          <a:bodyPr/>
          <a:lstStyle/>
          <a:p>
            <a:r>
              <a:rPr lang="it-IT" dirty="0"/>
              <a:t>A </a:t>
            </a:r>
            <a:r>
              <a:rPr lang="it-IT" dirty="0" err="1"/>
              <a:t>useful</a:t>
            </a:r>
            <a:r>
              <a:rPr lang="it-IT" dirty="0"/>
              <a:t> SPARQL </a:t>
            </a:r>
            <a:r>
              <a:rPr lang="it-IT" dirty="0" err="1"/>
              <a:t>snippet</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7556924" cy="1899665"/>
          </a:xfrm>
        </p:spPr>
        <p:txBody>
          <a:bodyPr/>
          <a:lstStyle/>
          <a:p>
            <a:r>
              <a:rPr lang="it-IT" dirty="0"/>
              <a:t>GOAL: </a:t>
            </a:r>
            <a:r>
              <a:rPr lang="it-IT" dirty="0" err="1"/>
              <a:t>get</a:t>
            </a:r>
            <a:r>
              <a:rPr lang="it-IT" dirty="0"/>
              <a:t> career </a:t>
            </a:r>
            <a:r>
              <a:rPr lang="it-IT" dirty="0" err="1"/>
              <a:t>details</a:t>
            </a:r>
            <a:r>
              <a:rPr lang="it-IT" dirty="0"/>
              <a:t> </a:t>
            </a:r>
            <a:r>
              <a:rPr lang="it-IT" dirty="0" err="1"/>
              <a:t>about</a:t>
            </a:r>
            <a:r>
              <a:rPr lang="it-IT" dirty="0"/>
              <a:t> a player, team by team and/or season by season, and </a:t>
            </a:r>
            <a:r>
              <a:rPr lang="it-IT" dirty="0" err="1"/>
              <a:t>maybe</a:t>
            </a:r>
            <a:r>
              <a:rPr lang="it-IT" dirty="0"/>
              <a:t> some </a:t>
            </a:r>
            <a:r>
              <a:rPr lang="it-IT" dirty="0" err="1"/>
              <a:t>aggregation</a:t>
            </a:r>
            <a:r>
              <a:rPr lang="it-IT" dirty="0"/>
              <a:t> on </a:t>
            </a:r>
            <a:r>
              <a:rPr lang="it-IT" dirty="0" err="1"/>
              <a:t>them</a:t>
            </a:r>
            <a:endParaRPr lang="it-IT" dirty="0"/>
          </a:p>
          <a:p>
            <a:r>
              <a:rPr lang="it-IT" dirty="0"/>
              <a:t>Some seasons are </a:t>
            </a:r>
            <a:r>
              <a:rPr lang="it-IT" dirty="0" err="1"/>
              <a:t>described</a:t>
            </a:r>
            <a:r>
              <a:rPr lang="it-IT" dirty="0"/>
              <a:t> by </a:t>
            </a:r>
            <a:r>
              <a:rPr lang="it-IT" dirty="0" err="1"/>
              <a:t>two</a:t>
            </a:r>
            <a:r>
              <a:rPr lang="it-IT" dirty="0"/>
              <a:t> </a:t>
            </a:r>
            <a:r>
              <a:rPr lang="it-IT" dirty="0" err="1"/>
              <a:t>SeasonalMemberships</a:t>
            </a:r>
            <a:r>
              <a:rPr lang="it-IT" dirty="0"/>
              <a:t> and one </a:t>
            </a:r>
            <a:r>
              <a:rPr lang="it-IT" dirty="0" err="1"/>
              <a:t>SeasonalAggrMembership</a:t>
            </a:r>
            <a:r>
              <a:rPr lang="it-IT" dirty="0"/>
              <a:t>. On </a:t>
            </a:r>
            <a:r>
              <a:rPr lang="it-IT" dirty="0" err="1"/>
              <a:t>aggregations</a:t>
            </a:r>
            <a:r>
              <a:rPr lang="it-IT" dirty="0"/>
              <a:t>, or for some </a:t>
            </a:r>
            <a:r>
              <a:rPr lang="it-IT" dirty="0" err="1"/>
              <a:t>visualization</a:t>
            </a:r>
            <a:r>
              <a:rPr lang="it-IT" dirty="0"/>
              <a:t> </a:t>
            </a:r>
            <a:r>
              <a:rPr lang="it-IT" dirty="0" err="1"/>
              <a:t>purposes</a:t>
            </a:r>
            <a:r>
              <a:rPr lang="it-IT" dirty="0"/>
              <a:t>, </a:t>
            </a:r>
            <a:r>
              <a:rPr lang="it-IT" dirty="0" err="1"/>
              <a:t>we</a:t>
            </a:r>
            <a:r>
              <a:rPr lang="it-IT" dirty="0"/>
              <a:t> must </a:t>
            </a:r>
            <a:r>
              <a:rPr lang="it-IT" dirty="0" err="1"/>
              <a:t>consider</a:t>
            </a:r>
            <a:r>
              <a:rPr lang="it-IT" dirty="0"/>
              <a:t> just one </a:t>
            </a:r>
            <a:r>
              <a:rPr lang="it-IT" dirty="0" err="1"/>
              <a:t>type</a:t>
            </a:r>
            <a:r>
              <a:rPr lang="it-IT" dirty="0"/>
              <a:t>.</a:t>
            </a:r>
          </a:p>
          <a:p>
            <a:r>
              <a:rPr lang="it-IT" dirty="0"/>
              <a:t>SOLUTION:</a:t>
            </a:r>
          </a:p>
        </p:txBody>
      </p:sp>
      <p:pic>
        <p:nvPicPr>
          <p:cNvPr id="18" name="Immagine 17">
            <a:extLst>
              <a:ext uri="{FF2B5EF4-FFF2-40B4-BE49-F238E27FC236}">
                <a16:creationId xmlns:a16="http://schemas.microsoft.com/office/drawing/2014/main" id="{7FE0D160-53F9-098B-7FB1-5DBAE6FCF017}"/>
              </a:ext>
            </a:extLst>
          </p:cNvPr>
          <p:cNvPicPr>
            <a:picLocks noChangeAspect="1"/>
          </p:cNvPicPr>
          <p:nvPr/>
        </p:nvPicPr>
        <p:blipFill>
          <a:blip r:embed="rId2"/>
          <a:stretch>
            <a:fillRect/>
          </a:stretch>
        </p:blipFill>
        <p:spPr>
          <a:xfrm>
            <a:off x="1166700" y="2998326"/>
            <a:ext cx="3977985" cy="1348857"/>
          </a:xfrm>
          <a:prstGeom prst="rect">
            <a:avLst/>
          </a:prstGeom>
        </p:spPr>
      </p:pic>
    </p:spTree>
    <p:extLst>
      <p:ext uri="{BB962C8B-B14F-4D97-AF65-F5344CB8AC3E}">
        <p14:creationId xmlns:p14="http://schemas.microsoft.com/office/powerpoint/2010/main" val="43041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51655"/>
            <a:ext cx="3145200" cy="1135186"/>
          </a:xfrm>
        </p:spPr>
        <p:txBody>
          <a:bodyPr/>
          <a:lstStyle/>
          <a:p>
            <a:r>
              <a:rPr lang="it-IT" dirty="0" err="1"/>
              <a:t>Subpositions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7" y="1316649"/>
            <a:ext cx="3145200" cy="1899665"/>
          </a:xfrm>
        </p:spPr>
        <p:txBody>
          <a:bodyPr/>
          <a:lstStyle/>
          <a:p>
            <a:pPr marL="139700" indent="0">
              <a:buNone/>
            </a:pPr>
            <a:r>
              <a:rPr lang="en-US" dirty="0"/>
              <a:t>List of all </a:t>
            </a:r>
            <a:r>
              <a:rPr lang="en-US" dirty="0" err="1"/>
              <a:t>subpositions</a:t>
            </a:r>
            <a:r>
              <a:rPr lang="en-US" dirty="0"/>
              <a:t>, linked to positions by SKOS “has broader” property.</a:t>
            </a:r>
            <a:endParaRPr lang="it-IT" dirty="0"/>
          </a:p>
        </p:txBody>
      </p:sp>
      <p:pic>
        <p:nvPicPr>
          <p:cNvPr id="14" name="Immagine 13">
            <a:extLst>
              <a:ext uri="{FF2B5EF4-FFF2-40B4-BE49-F238E27FC236}">
                <a16:creationId xmlns:a16="http://schemas.microsoft.com/office/drawing/2014/main" id="{350DA01F-1FFC-C263-8D5C-4712CD798FEC}"/>
              </a:ext>
            </a:extLst>
          </p:cNvPr>
          <p:cNvPicPr>
            <a:picLocks noChangeAspect="1"/>
          </p:cNvPicPr>
          <p:nvPr/>
        </p:nvPicPr>
        <p:blipFill>
          <a:blip r:embed="rId2"/>
          <a:stretch>
            <a:fillRect/>
          </a:stretch>
        </p:blipFill>
        <p:spPr>
          <a:xfrm>
            <a:off x="3858300" y="1374864"/>
            <a:ext cx="4656223" cy="891617"/>
          </a:xfrm>
          <a:prstGeom prst="rect">
            <a:avLst/>
          </a:prstGeom>
        </p:spPr>
      </p:pic>
      <p:pic>
        <p:nvPicPr>
          <p:cNvPr id="16" name="Immagine 15">
            <a:extLst>
              <a:ext uri="{FF2B5EF4-FFF2-40B4-BE49-F238E27FC236}">
                <a16:creationId xmlns:a16="http://schemas.microsoft.com/office/drawing/2014/main" id="{A31610FA-7456-DE14-7DB7-3E903C1A43A1}"/>
              </a:ext>
            </a:extLst>
          </p:cNvPr>
          <p:cNvPicPr>
            <a:picLocks noChangeAspect="1"/>
          </p:cNvPicPr>
          <p:nvPr/>
        </p:nvPicPr>
        <p:blipFill>
          <a:blip r:embed="rId3"/>
          <a:stretch>
            <a:fillRect/>
          </a:stretch>
        </p:blipFill>
        <p:spPr>
          <a:xfrm>
            <a:off x="713100" y="2381501"/>
            <a:ext cx="5813780" cy="2335184"/>
          </a:xfrm>
          <a:prstGeom prst="rect">
            <a:avLst/>
          </a:prstGeom>
        </p:spPr>
      </p:pic>
    </p:spTree>
    <p:extLst>
      <p:ext uri="{BB962C8B-B14F-4D97-AF65-F5344CB8AC3E}">
        <p14:creationId xmlns:p14="http://schemas.microsoft.com/office/powerpoint/2010/main" val="17336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98700" y="181463"/>
            <a:ext cx="3145200" cy="1135186"/>
          </a:xfrm>
        </p:spPr>
        <p:txBody>
          <a:bodyPr/>
          <a:lstStyle/>
          <a:p>
            <a:r>
              <a:rPr lang="it-IT" dirty="0"/>
              <a:t>Career of best team </a:t>
            </a:r>
            <a:r>
              <a:rPr lang="it-IT" dirty="0" err="1"/>
              <a:t>scorer</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3510523" cy="1899665"/>
          </a:xfrm>
        </p:spPr>
        <p:txBody>
          <a:bodyPr/>
          <a:lstStyle/>
          <a:p>
            <a:r>
              <a:rPr lang="en-US" dirty="0"/>
              <a:t>Season-by-season career summary of best overall scorer of AC Milan.</a:t>
            </a:r>
          </a:p>
          <a:p>
            <a:r>
              <a:rPr lang="en-US" dirty="0"/>
              <a:t>“Overperforming” means that his actual goals were more than the </a:t>
            </a:r>
            <a:r>
              <a:rPr lang="en-US" dirty="0" err="1"/>
              <a:t>xG</a:t>
            </a:r>
            <a:r>
              <a:rPr lang="en-US" dirty="0"/>
              <a:t>.</a:t>
            </a:r>
            <a:endParaRPr lang="it-IT" dirty="0"/>
          </a:p>
        </p:txBody>
      </p:sp>
      <p:grpSp>
        <p:nvGrpSpPr>
          <p:cNvPr id="10" name="Gruppo 9">
            <a:extLst>
              <a:ext uri="{FF2B5EF4-FFF2-40B4-BE49-F238E27FC236}">
                <a16:creationId xmlns:a16="http://schemas.microsoft.com/office/drawing/2014/main" id="{B6FE7CFA-A227-1C3E-E824-44131CB87171}"/>
              </a:ext>
            </a:extLst>
          </p:cNvPr>
          <p:cNvGrpSpPr/>
          <p:nvPr/>
        </p:nvGrpSpPr>
        <p:grpSpPr>
          <a:xfrm>
            <a:off x="4514400" y="167653"/>
            <a:ext cx="4327314" cy="2748348"/>
            <a:chOff x="3771600" y="255075"/>
            <a:chExt cx="8417163" cy="5406732"/>
          </a:xfrm>
        </p:grpSpPr>
        <p:pic>
          <p:nvPicPr>
            <p:cNvPr id="7" name="Immagine 6">
              <a:extLst>
                <a:ext uri="{FF2B5EF4-FFF2-40B4-BE49-F238E27FC236}">
                  <a16:creationId xmlns:a16="http://schemas.microsoft.com/office/drawing/2014/main" id="{66B560A8-E04C-2B5F-62F3-DD719D6EEBE8}"/>
                </a:ext>
              </a:extLst>
            </p:cNvPr>
            <p:cNvPicPr>
              <a:picLocks noChangeAspect="1"/>
            </p:cNvPicPr>
            <p:nvPr/>
          </p:nvPicPr>
          <p:blipFill rotWithShape="1">
            <a:blip r:embed="rId2"/>
            <a:srcRect r="7982"/>
            <a:stretch/>
          </p:blipFill>
          <p:spPr>
            <a:xfrm>
              <a:off x="3774678" y="255075"/>
              <a:ext cx="8414085" cy="2663533"/>
            </a:xfrm>
            <a:prstGeom prst="rect">
              <a:avLst/>
            </a:prstGeom>
          </p:spPr>
        </p:pic>
        <p:pic>
          <p:nvPicPr>
            <p:cNvPr id="9" name="Immagine 8">
              <a:extLst>
                <a:ext uri="{FF2B5EF4-FFF2-40B4-BE49-F238E27FC236}">
                  <a16:creationId xmlns:a16="http://schemas.microsoft.com/office/drawing/2014/main" id="{7024DC36-F53F-479B-8D62-06134BA11645}"/>
                </a:ext>
              </a:extLst>
            </p:cNvPr>
            <p:cNvPicPr>
              <a:picLocks noChangeAspect="1"/>
            </p:cNvPicPr>
            <p:nvPr/>
          </p:nvPicPr>
          <p:blipFill rotWithShape="1">
            <a:blip r:embed="rId3"/>
            <a:srcRect r="7982"/>
            <a:stretch/>
          </p:blipFill>
          <p:spPr>
            <a:xfrm>
              <a:off x="3771600" y="2918608"/>
              <a:ext cx="8414086" cy="2743199"/>
            </a:xfrm>
            <a:prstGeom prst="rect">
              <a:avLst/>
            </a:prstGeom>
          </p:spPr>
        </p:pic>
      </p:grpSp>
      <p:pic>
        <p:nvPicPr>
          <p:cNvPr id="12" name="Immagine 11">
            <a:extLst>
              <a:ext uri="{FF2B5EF4-FFF2-40B4-BE49-F238E27FC236}">
                <a16:creationId xmlns:a16="http://schemas.microsoft.com/office/drawing/2014/main" id="{FB06DBB5-44D7-77F1-BAE4-2C5FF269C1AA}"/>
              </a:ext>
            </a:extLst>
          </p:cNvPr>
          <p:cNvPicPr>
            <a:picLocks noChangeAspect="1"/>
          </p:cNvPicPr>
          <p:nvPr/>
        </p:nvPicPr>
        <p:blipFill>
          <a:blip r:embed="rId4"/>
          <a:stretch>
            <a:fillRect/>
          </a:stretch>
        </p:blipFill>
        <p:spPr>
          <a:xfrm>
            <a:off x="2721601" y="2992147"/>
            <a:ext cx="6118532" cy="1983700"/>
          </a:xfrm>
          <a:prstGeom prst="rect">
            <a:avLst/>
          </a:prstGeom>
        </p:spPr>
      </p:pic>
    </p:spTree>
    <p:extLst>
      <p:ext uri="{BB962C8B-B14F-4D97-AF65-F5344CB8AC3E}">
        <p14:creationId xmlns:p14="http://schemas.microsoft.com/office/powerpoint/2010/main" val="39311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345600"/>
            <a:ext cx="3599700" cy="1516786"/>
          </a:xfrm>
        </p:spPr>
        <p:txBody>
          <a:bodyPr/>
          <a:lstStyle/>
          <a:p>
            <a:r>
              <a:rPr lang="it-IT" dirty="0" err="1"/>
              <a:t>Italian</a:t>
            </a:r>
            <a:r>
              <a:rPr lang="it-IT" dirty="0"/>
              <a:t> best offensive players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713100" y="1406262"/>
            <a:ext cx="3145200" cy="1899665"/>
          </a:xfrm>
        </p:spPr>
        <p:txBody>
          <a:bodyPr/>
          <a:lstStyle/>
          <a:p>
            <a:pPr marL="139700" indent="0">
              <a:buNone/>
            </a:pPr>
            <a:r>
              <a:rPr lang="en-US" dirty="0"/>
              <a:t>After 19/20 season, the coach of the Italian national team wants to select the best offensive players in terms of overall contribution to the attacking phase.</a:t>
            </a:r>
            <a:endParaRPr lang="it-IT" dirty="0"/>
          </a:p>
        </p:txBody>
      </p:sp>
      <p:pic>
        <p:nvPicPr>
          <p:cNvPr id="7" name="Immagine 6">
            <a:extLst>
              <a:ext uri="{FF2B5EF4-FFF2-40B4-BE49-F238E27FC236}">
                <a16:creationId xmlns:a16="http://schemas.microsoft.com/office/drawing/2014/main" id="{1E19E325-5A24-0303-038D-E773B497A75A}"/>
              </a:ext>
            </a:extLst>
          </p:cNvPr>
          <p:cNvPicPr>
            <a:picLocks noChangeAspect="1"/>
          </p:cNvPicPr>
          <p:nvPr/>
        </p:nvPicPr>
        <p:blipFill>
          <a:blip r:embed="rId2"/>
          <a:stretch>
            <a:fillRect/>
          </a:stretch>
        </p:blipFill>
        <p:spPr>
          <a:xfrm>
            <a:off x="5285702" y="543717"/>
            <a:ext cx="3440398" cy="2588719"/>
          </a:xfrm>
          <a:prstGeom prst="rect">
            <a:avLst/>
          </a:prstGeom>
        </p:spPr>
      </p:pic>
      <p:pic>
        <p:nvPicPr>
          <p:cNvPr id="9" name="Immagine 8">
            <a:extLst>
              <a:ext uri="{FF2B5EF4-FFF2-40B4-BE49-F238E27FC236}">
                <a16:creationId xmlns:a16="http://schemas.microsoft.com/office/drawing/2014/main" id="{BC384F0B-9254-2AE1-5CD0-8CDBBF1C30DD}"/>
              </a:ext>
            </a:extLst>
          </p:cNvPr>
          <p:cNvPicPr>
            <a:picLocks noChangeAspect="1"/>
          </p:cNvPicPr>
          <p:nvPr/>
        </p:nvPicPr>
        <p:blipFill>
          <a:blip r:embed="rId3"/>
          <a:stretch>
            <a:fillRect/>
          </a:stretch>
        </p:blipFill>
        <p:spPr>
          <a:xfrm>
            <a:off x="3175200" y="3194816"/>
            <a:ext cx="5550900" cy="1881102"/>
          </a:xfrm>
          <a:prstGeom prst="rect">
            <a:avLst/>
          </a:prstGeom>
        </p:spPr>
      </p:pic>
    </p:spTree>
    <p:extLst>
      <p:ext uri="{BB962C8B-B14F-4D97-AF65-F5344CB8AC3E}">
        <p14:creationId xmlns:p14="http://schemas.microsoft.com/office/powerpoint/2010/main" val="31865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err="1"/>
              <a:t>Average</a:t>
            </a:r>
            <a:r>
              <a:rPr lang="it-IT" dirty="0"/>
              <a:t> </a:t>
            </a:r>
            <a:r>
              <a:rPr lang="it-IT" dirty="0" err="1"/>
              <a:t>height</a:t>
            </a:r>
            <a:r>
              <a:rPr lang="it-IT" dirty="0"/>
              <a:t> by </a:t>
            </a:r>
            <a:r>
              <a:rPr lang="it-IT" dirty="0" err="1"/>
              <a:t>subposition</a:t>
            </a:r>
            <a:br>
              <a:rPr lang="it-IT" dirty="0"/>
            </a:br>
            <a:endParaRPr lang="it-IT" dirty="0"/>
          </a:p>
        </p:txBody>
      </p:sp>
      <p:pic>
        <p:nvPicPr>
          <p:cNvPr id="5" name="Immagine 4">
            <a:extLst>
              <a:ext uri="{FF2B5EF4-FFF2-40B4-BE49-F238E27FC236}">
                <a16:creationId xmlns:a16="http://schemas.microsoft.com/office/drawing/2014/main" id="{149C9CD9-887D-B1CB-61BD-5205F87DE493}"/>
              </a:ext>
            </a:extLst>
          </p:cNvPr>
          <p:cNvPicPr>
            <a:picLocks noChangeAspect="1"/>
          </p:cNvPicPr>
          <p:nvPr/>
        </p:nvPicPr>
        <p:blipFill>
          <a:blip r:embed="rId2"/>
          <a:stretch>
            <a:fillRect/>
          </a:stretch>
        </p:blipFill>
        <p:spPr>
          <a:xfrm>
            <a:off x="713100" y="1010170"/>
            <a:ext cx="4362900" cy="1132307"/>
          </a:xfrm>
          <a:prstGeom prst="rect">
            <a:avLst/>
          </a:prstGeom>
        </p:spPr>
      </p:pic>
      <p:pic>
        <p:nvPicPr>
          <p:cNvPr id="8" name="Immagine 7">
            <a:extLst>
              <a:ext uri="{FF2B5EF4-FFF2-40B4-BE49-F238E27FC236}">
                <a16:creationId xmlns:a16="http://schemas.microsoft.com/office/drawing/2014/main" id="{63101077-2A62-A7A9-E275-3551060BC730}"/>
              </a:ext>
            </a:extLst>
          </p:cNvPr>
          <p:cNvPicPr>
            <a:picLocks noChangeAspect="1"/>
          </p:cNvPicPr>
          <p:nvPr/>
        </p:nvPicPr>
        <p:blipFill>
          <a:blip r:embed="rId3"/>
          <a:stretch>
            <a:fillRect/>
          </a:stretch>
        </p:blipFill>
        <p:spPr>
          <a:xfrm>
            <a:off x="713100" y="2284428"/>
            <a:ext cx="5788500" cy="2513472"/>
          </a:xfrm>
          <a:prstGeom prst="rect">
            <a:avLst/>
          </a:prstGeom>
        </p:spPr>
      </p:pic>
    </p:spTree>
    <p:extLst>
      <p:ext uri="{BB962C8B-B14F-4D97-AF65-F5344CB8AC3E}">
        <p14:creationId xmlns:p14="http://schemas.microsoft.com/office/powerpoint/2010/main" val="11738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01</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864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a:t>Tall vs short </a:t>
            </a:r>
            <a:r>
              <a:rPr lang="it-IT" dirty="0" err="1"/>
              <a:t>forwards</a:t>
            </a:r>
            <a:br>
              <a:rPr lang="it-IT" dirty="0"/>
            </a:br>
            <a:endParaRPr lang="it-IT" dirty="0"/>
          </a:p>
        </p:txBody>
      </p:sp>
      <p:grpSp>
        <p:nvGrpSpPr>
          <p:cNvPr id="9" name="Gruppo 8">
            <a:extLst>
              <a:ext uri="{FF2B5EF4-FFF2-40B4-BE49-F238E27FC236}">
                <a16:creationId xmlns:a16="http://schemas.microsoft.com/office/drawing/2014/main" id="{88131F26-AD3A-5ED3-379E-72024DCBD40D}"/>
              </a:ext>
            </a:extLst>
          </p:cNvPr>
          <p:cNvGrpSpPr/>
          <p:nvPr/>
        </p:nvGrpSpPr>
        <p:grpSpPr>
          <a:xfrm>
            <a:off x="5051102" y="846647"/>
            <a:ext cx="3902777" cy="3450205"/>
            <a:chOff x="308241" y="758033"/>
            <a:chExt cx="5552560" cy="4884664"/>
          </a:xfrm>
        </p:grpSpPr>
        <p:pic>
          <p:nvPicPr>
            <p:cNvPr id="4" name="Immagine 3">
              <a:extLst>
                <a:ext uri="{FF2B5EF4-FFF2-40B4-BE49-F238E27FC236}">
                  <a16:creationId xmlns:a16="http://schemas.microsoft.com/office/drawing/2014/main" id="{62877D3B-EF86-04C3-DA8A-7CBCF44F5292}"/>
                </a:ext>
              </a:extLst>
            </p:cNvPr>
            <p:cNvPicPr>
              <a:picLocks noChangeAspect="1"/>
            </p:cNvPicPr>
            <p:nvPr/>
          </p:nvPicPr>
          <p:blipFill>
            <a:blip r:embed="rId2"/>
            <a:stretch>
              <a:fillRect/>
            </a:stretch>
          </p:blipFill>
          <p:spPr>
            <a:xfrm>
              <a:off x="308241" y="758033"/>
              <a:ext cx="5552560" cy="2361947"/>
            </a:xfrm>
            <a:prstGeom prst="rect">
              <a:avLst/>
            </a:prstGeom>
          </p:spPr>
        </p:pic>
        <p:pic>
          <p:nvPicPr>
            <p:cNvPr id="7" name="Immagine 6">
              <a:extLst>
                <a:ext uri="{FF2B5EF4-FFF2-40B4-BE49-F238E27FC236}">
                  <a16:creationId xmlns:a16="http://schemas.microsoft.com/office/drawing/2014/main" id="{52B343D7-6137-9BDB-CB48-2B79B02428C5}"/>
                </a:ext>
              </a:extLst>
            </p:cNvPr>
            <p:cNvPicPr>
              <a:picLocks noChangeAspect="1"/>
            </p:cNvPicPr>
            <p:nvPr/>
          </p:nvPicPr>
          <p:blipFill>
            <a:blip r:embed="rId3"/>
            <a:stretch>
              <a:fillRect/>
            </a:stretch>
          </p:blipFill>
          <p:spPr>
            <a:xfrm>
              <a:off x="308241" y="3128237"/>
              <a:ext cx="5552560" cy="2514460"/>
            </a:xfrm>
            <a:prstGeom prst="rect">
              <a:avLst/>
            </a:prstGeom>
          </p:spPr>
        </p:pic>
      </p:grpSp>
      <p:sp>
        <p:nvSpPr>
          <p:cNvPr id="10" name="Sottotitolo 2">
            <a:extLst>
              <a:ext uri="{FF2B5EF4-FFF2-40B4-BE49-F238E27FC236}">
                <a16:creationId xmlns:a16="http://schemas.microsoft.com/office/drawing/2014/main" id="{1CAF3D94-EBF0-EC08-C88B-84CDC4A1A824}"/>
              </a:ext>
            </a:extLst>
          </p:cNvPr>
          <p:cNvSpPr>
            <a:spLocks noGrp="1"/>
          </p:cNvSpPr>
          <p:nvPr>
            <p:ph type="subTitle" idx="1"/>
          </p:nvPr>
        </p:nvSpPr>
        <p:spPr>
          <a:xfrm>
            <a:off x="713100" y="1608251"/>
            <a:ext cx="3444600" cy="1277869"/>
          </a:xfrm>
        </p:spPr>
        <p:txBody>
          <a:bodyPr/>
          <a:lstStyle/>
          <a:p>
            <a:pPr marL="139700" indent="0">
              <a:buNone/>
            </a:pPr>
            <a:r>
              <a:rPr lang="it-IT" dirty="0" err="1"/>
              <a:t>Is</a:t>
            </a:r>
            <a:r>
              <a:rPr lang="it-IT" dirty="0"/>
              <a:t> </a:t>
            </a:r>
            <a:r>
              <a:rPr lang="it-IT" dirty="0" err="1"/>
              <a:t>it</a:t>
            </a:r>
            <a:r>
              <a:rPr lang="it-IT" dirty="0"/>
              <a:t> </a:t>
            </a:r>
            <a:r>
              <a:rPr lang="it-IT" dirty="0" err="1"/>
              <a:t>true</a:t>
            </a:r>
            <a:r>
              <a:rPr lang="it-IT" dirty="0"/>
              <a:t> </a:t>
            </a:r>
            <a:r>
              <a:rPr lang="it-IT" dirty="0" err="1"/>
              <a:t>that</a:t>
            </a:r>
            <a:r>
              <a:rPr lang="it-IT" dirty="0"/>
              <a:t> centre </a:t>
            </a:r>
            <a:r>
              <a:rPr lang="it-IT" dirty="0" err="1"/>
              <a:t>forwards</a:t>
            </a:r>
            <a:r>
              <a:rPr lang="it-IT" dirty="0"/>
              <a:t> with an </a:t>
            </a:r>
            <a:r>
              <a:rPr lang="it-IT" dirty="0" err="1"/>
              <a:t>height</a:t>
            </a:r>
            <a:r>
              <a:rPr lang="it-IT" dirty="0"/>
              <a:t> &gt;= 190 cm score on </a:t>
            </a:r>
            <a:r>
              <a:rPr lang="it-IT" dirty="0" err="1"/>
              <a:t>average</a:t>
            </a:r>
            <a:r>
              <a:rPr lang="it-IT" dirty="0"/>
              <a:t> more </a:t>
            </a:r>
            <a:r>
              <a:rPr lang="it-IT" dirty="0" err="1"/>
              <a:t>than</a:t>
            </a:r>
            <a:r>
              <a:rPr lang="it-IT" dirty="0"/>
              <a:t> the </a:t>
            </a:r>
            <a:r>
              <a:rPr lang="it-IT" dirty="0" err="1"/>
              <a:t>others</a:t>
            </a:r>
            <a:r>
              <a:rPr lang="it-IT" dirty="0"/>
              <a:t>?</a:t>
            </a:r>
          </a:p>
        </p:txBody>
      </p:sp>
      <p:pic>
        <p:nvPicPr>
          <p:cNvPr id="12" name="Immagine 11">
            <a:extLst>
              <a:ext uri="{FF2B5EF4-FFF2-40B4-BE49-F238E27FC236}">
                <a16:creationId xmlns:a16="http://schemas.microsoft.com/office/drawing/2014/main" id="{9A726C92-7893-B1F1-05FA-BFFC10C2C64C}"/>
              </a:ext>
            </a:extLst>
          </p:cNvPr>
          <p:cNvPicPr>
            <a:picLocks noChangeAspect="1"/>
          </p:cNvPicPr>
          <p:nvPr/>
        </p:nvPicPr>
        <p:blipFill rotWithShape="1">
          <a:blip r:embed="rId4"/>
          <a:srcRect l="16421" t="5785" r="16892" b="7790"/>
          <a:stretch/>
        </p:blipFill>
        <p:spPr>
          <a:xfrm>
            <a:off x="713100" y="2649807"/>
            <a:ext cx="4183200" cy="952589"/>
          </a:xfrm>
          <a:prstGeom prst="rect">
            <a:avLst/>
          </a:prstGeom>
        </p:spPr>
      </p:pic>
    </p:spTree>
    <p:extLst>
      <p:ext uri="{BB962C8B-B14F-4D97-AF65-F5344CB8AC3E}">
        <p14:creationId xmlns:p14="http://schemas.microsoft.com/office/powerpoint/2010/main" val="25195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Wasted</a:t>
            </a:r>
            <a:r>
              <a:rPr lang="it-IT" dirty="0"/>
              <a:t> goals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92732"/>
            <a:ext cx="3423766" cy="2121050"/>
          </a:xfrm>
        </p:spPr>
        <p:txBody>
          <a:bodyPr/>
          <a:lstStyle/>
          <a:p>
            <a:r>
              <a:rPr lang="it-IT" dirty="0"/>
              <a:t>«</a:t>
            </a:r>
            <a:r>
              <a:rPr lang="it-IT" dirty="0" err="1"/>
              <a:t>Wasted</a:t>
            </a:r>
            <a:r>
              <a:rPr lang="it-IT" dirty="0"/>
              <a:t> goals» </a:t>
            </a:r>
            <a:r>
              <a:rPr lang="it-IT" dirty="0" err="1"/>
              <a:t>is</a:t>
            </a:r>
            <a:r>
              <a:rPr lang="it-IT" dirty="0"/>
              <a:t> just a label for the </a:t>
            </a:r>
            <a:r>
              <a:rPr lang="it-IT" dirty="0" err="1"/>
              <a:t>difference</a:t>
            </a:r>
            <a:r>
              <a:rPr lang="it-IT" dirty="0"/>
              <a:t> </a:t>
            </a:r>
            <a:r>
              <a:rPr lang="it-IT" dirty="0" err="1"/>
              <a:t>xG</a:t>
            </a:r>
            <a:r>
              <a:rPr lang="it-IT" dirty="0"/>
              <a:t> - goals.</a:t>
            </a:r>
          </a:p>
          <a:p>
            <a:r>
              <a:rPr lang="it-IT" dirty="0" err="1"/>
              <a:t>Which</a:t>
            </a:r>
            <a:r>
              <a:rPr lang="it-IT" dirty="0"/>
              <a:t> </a:t>
            </a:r>
            <a:r>
              <a:rPr lang="it-IT" dirty="0" err="1"/>
              <a:t>were</a:t>
            </a:r>
            <a:r>
              <a:rPr lang="it-IT" dirty="0"/>
              <a:t> the seasons </a:t>
            </a:r>
            <a:r>
              <a:rPr lang="it-IT" dirty="0" err="1"/>
              <a:t>when</a:t>
            </a:r>
            <a:r>
              <a:rPr lang="it-IT" dirty="0"/>
              <a:t> </a:t>
            </a:r>
            <a:r>
              <a:rPr lang="it-IT" dirty="0" err="1"/>
              <a:t>most</a:t>
            </a:r>
            <a:r>
              <a:rPr lang="it-IT" dirty="0"/>
              <a:t> goals </a:t>
            </a:r>
            <a:r>
              <a:rPr lang="it-IT" dirty="0" err="1"/>
              <a:t>were</a:t>
            </a:r>
            <a:r>
              <a:rPr lang="it-IT" dirty="0"/>
              <a:t> </a:t>
            </a:r>
            <a:r>
              <a:rPr lang="it-IT" dirty="0" err="1"/>
              <a:t>wasted</a:t>
            </a:r>
            <a:r>
              <a:rPr lang="it-IT" dirty="0"/>
              <a:t>?</a:t>
            </a:r>
          </a:p>
          <a:p>
            <a:r>
              <a:rPr lang="it-IT" dirty="0" err="1"/>
              <a:t>We</a:t>
            </a:r>
            <a:r>
              <a:rPr lang="it-IT" dirty="0"/>
              <a:t> </a:t>
            </a:r>
            <a:r>
              <a:rPr lang="it-IT" dirty="0" err="1"/>
              <a:t>average</a:t>
            </a:r>
            <a:r>
              <a:rPr lang="it-IT" dirty="0"/>
              <a:t> on games for </a:t>
            </a:r>
            <a:r>
              <a:rPr lang="it-IT" dirty="0" err="1"/>
              <a:t>each</a:t>
            </a:r>
            <a:r>
              <a:rPr lang="it-IT" dirty="0"/>
              <a:t> team, and on teams for </a:t>
            </a:r>
            <a:r>
              <a:rPr lang="it-IT" dirty="0" err="1"/>
              <a:t>each</a:t>
            </a:r>
            <a:r>
              <a:rPr lang="it-IT" dirty="0"/>
              <a:t> </a:t>
            </a:r>
            <a:r>
              <a:rPr lang="it-IT" dirty="0" err="1"/>
              <a:t>league</a:t>
            </a:r>
            <a:r>
              <a:rPr lang="it-IT" dirty="0"/>
              <a:t>.</a:t>
            </a:r>
          </a:p>
        </p:txBody>
      </p:sp>
      <p:pic>
        <p:nvPicPr>
          <p:cNvPr id="12" name="Immagine 11">
            <a:extLst>
              <a:ext uri="{FF2B5EF4-FFF2-40B4-BE49-F238E27FC236}">
                <a16:creationId xmlns:a16="http://schemas.microsoft.com/office/drawing/2014/main" id="{A08EC0E3-A098-4DB8-66F9-5A406EB60E65}"/>
              </a:ext>
            </a:extLst>
          </p:cNvPr>
          <p:cNvPicPr>
            <a:picLocks noChangeAspect="1"/>
          </p:cNvPicPr>
          <p:nvPr/>
        </p:nvPicPr>
        <p:blipFill>
          <a:blip r:embed="rId2"/>
          <a:stretch>
            <a:fillRect/>
          </a:stretch>
        </p:blipFill>
        <p:spPr>
          <a:xfrm>
            <a:off x="4143766" y="956513"/>
            <a:ext cx="4834634" cy="1771012"/>
          </a:xfrm>
          <a:prstGeom prst="rect">
            <a:avLst/>
          </a:prstGeom>
        </p:spPr>
      </p:pic>
      <p:pic>
        <p:nvPicPr>
          <p:cNvPr id="14" name="Immagine 13">
            <a:extLst>
              <a:ext uri="{FF2B5EF4-FFF2-40B4-BE49-F238E27FC236}">
                <a16:creationId xmlns:a16="http://schemas.microsoft.com/office/drawing/2014/main" id="{B993D0CC-9341-2CD6-8E7F-A1626D72D8A9}"/>
              </a:ext>
            </a:extLst>
          </p:cNvPr>
          <p:cNvPicPr>
            <a:picLocks noChangeAspect="1"/>
          </p:cNvPicPr>
          <p:nvPr/>
        </p:nvPicPr>
        <p:blipFill>
          <a:blip r:embed="rId3"/>
          <a:stretch>
            <a:fillRect/>
          </a:stretch>
        </p:blipFill>
        <p:spPr>
          <a:xfrm>
            <a:off x="622634" y="3040800"/>
            <a:ext cx="8355766" cy="1572268"/>
          </a:xfrm>
          <a:prstGeom prst="rect">
            <a:avLst/>
          </a:prstGeom>
        </p:spPr>
      </p:pic>
    </p:spTree>
    <p:extLst>
      <p:ext uri="{BB962C8B-B14F-4D97-AF65-F5344CB8AC3E}">
        <p14:creationId xmlns:p14="http://schemas.microsoft.com/office/powerpoint/2010/main" val="81976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en-GB" dirty="0"/>
              <a:t>visualize</a:t>
            </a:r>
            <a:r>
              <a:rPr lang="it-IT" dirty="0"/>
              <a:t> the standing of a </a:t>
            </a:r>
            <a:r>
              <a:rPr lang="en-GB" dirty="0"/>
              <a:t>league</a:t>
            </a:r>
            <a:r>
              <a:rPr lang="it-IT" dirty="0"/>
              <a:t> in a </a:t>
            </a:r>
            <a:r>
              <a:rPr lang="en-GB" dirty="0"/>
              <a:t>specific</a:t>
            </a:r>
            <a:r>
              <a:rPr lang="it-IT" dirty="0"/>
              <a:t> season.</a:t>
            </a:r>
          </a:p>
          <a:p>
            <a:r>
              <a:rPr lang="en-GB" dirty="0"/>
              <a:t>Ordering</a:t>
            </a:r>
            <a:r>
              <a:rPr lang="it-IT" dirty="0"/>
              <a:t> the query by </a:t>
            </a:r>
            <a:r>
              <a:rPr lang="it-IT" dirty="0" err="1"/>
              <a:t>xPoints</a:t>
            </a:r>
            <a:r>
              <a:rPr lang="it-IT" dirty="0"/>
              <a:t> </a:t>
            </a:r>
            <a:r>
              <a:rPr lang="en-GB" dirty="0"/>
              <a:t>you</a:t>
            </a:r>
            <a:r>
              <a:rPr lang="it-IT" dirty="0"/>
              <a:t> can </a:t>
            </a:r>
            <a:r>
              <a:rPr lang="en-GB" dirty="0"/>
              <a:t>visualize</a:t>
            </a:r>
            <a:r>
              <a:rPr lang="it-IT" dirty="0"/>
              <a:t> the </a:t>
            </a:r>
            <a:r>
              <a:rPr lang="en-GB" dirty="0"/>
              <a:t>statistical</a:t>
            </a:r>
            <a:r>
              <a:rPr lang="it-IT" dirty="0"/>
              <a:t> standing.</a:t>
            </a:r>
          </a:p>
        </p:txBody>
      </p:sp>
      <p:sp>
        <p:nvSpPr>
          <p:cNvPr id="4" name="Segnaposto immagine 3">
            <a:extLst>
              <a:ext uri="{FF2B5EF4-FFF2-40B4-BE49-F238E27FC236}">
                <a16:creationId xmlns:a16="http://schemas.microsoft.com/office/drawing/2014/main" id="{350F3F41-EA73-DFB9-7D36-3B4A2CBE4A7D}"/>
              </a:ext>
            </a:extLst>
          </p:cNvPr>
          <p:cNvSpPr>
            <a:spLocks noGrp="1"/>
          </p:cNvSpPr>
          <p:nvPr>
            <p:ph type="pic" idx="2"/>
          </p:nvPr>
        </p:nvSpPr>
        <p:spPr/>
        <p:txBody>
          <a:bodyPr/>
          <a:lstStyle/>
          <a:p>
            <a:endParaRPr lang="it-IT"/>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2"/>
          <a:stretch>
            <a:fillRect/>
          </a:stretch>
        </p:blipFill>
        <p:spPr>
          <a:xfrm>
            <a:off x="4135800" y="534800"/>
            <a:ext cx="4278886" cy="1903586"/>
          </a:xfrm>
          <a:prstGeom prst="rect">
            <a:avLst/>
          </a:prstGeom>
        </p:spPr>
      </p:pic>
      <p:pic>
        <p:nvPicPr>
          <p:cNvPr id="10" name="Immagine 9">
            <a:extLst>
              <a:ext uri="{FF2B5EF4-FFF2-40B4-BE49-F238E27FC236}">
                <a16:creationId xmlns:a16="http://schemas.microsoft.com/office/drawing/2014/main" id="{793177D6-2079-916C-974C-0D715904A1D7}"/>
              </a:ext>
            </a:extLst>
          </p:cNvPr>
          <p:cNvPicPr>
            <a:picLocks noChangeAspect="1"/>
          </p:cNvPicPr>
          <p:nvPr/>
        </p:nvPicPr>
        <p:blipFill>
          <a:blip r:embed="rId3"/>
          <a:stretch>
            <a:fillRect/>
          </a:stretch>
        </p:blipFill>
        <p:spPr>
          <a:xfrm>
            <a:off x="1468755" y="2527123"/>
            <a:ext cx="6206490" cy="2234177"/>
          </a:xfrm>
          <a:prstGeom prst="rect">
            <a:avLst/>
          </a:prstGeom>
        </p:spPr>
      </p:pic>
    </p:spTree>
    <p:extLst>
      <p:ext uri="{BB962C8B-B14F-4D97-AF65-F5344CB8AC3E}">
        <p14:creationId xmlns:p14="http://schemas.microsoft.com/office/powerpoint/2010/main" val="13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38926338-F819-D85F-B04B-77AE2421EA7C}"/>
              </a:ext>
            </a:extLst>
          </p:cNvPr>
          <p:cNvPicPr>
            <a:picLocks noChangeAspect="1"/>
          </p:cNvPicPr>
          <p:nvPr/>
        </p:nvPicPr>
        <p:blipFill>
          <a:blip r:embed="rId2"/>
          <a:stretch>
            <a:fillRect/>
          </a:stretch>
        </p:blipFill>
        <p:spPr>
          <a:xfrm>
            <a:off x="1468755" y="2529708"/>
            <a:ext cx="6206490" cy="2231592"/>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it-IT" dirty="0" err="1"/>
              <a:t>visualize</a:t>
            </a:r>
            <a:r>
              <a:rPr lang="it-IT" dirty="0"/>
              <a:t> the standing of a </a:t>
            </a:r>
            <a:r>
              <a:rPr lang="it-IT" dirty="0" err="1"/>
              <a:t>league</a:t>
            </a:r>
            <a:r>
              <a:rPr lang="it-IT" dirty="0"/>
              <a:t> in a </a:t>
            </a:r>
            <a:r>
              <a:rPr lang="it-IT" dirty="0" err="1"/>
              <a:t>specific</a:t>
            </a:r>
            <a:r>
              <a:rPr lang="it-IT" dirty="0"/>
              <a:t> season.</a:t>
            </a:r>
          </a:p>
          <a:p>
            <a:r>
              <a:rPr lang="it-IT" dirty="0" err="1"/>
              <a:t>Ordering</a:t>
            </a:r>
            <a:r>
              <a:rPr lang="it-IT" dirty="0"/>
              <a:t> the query by </a:t>
            </a:r>
            <a:r>
              <a:rPr lang="it-IT" dirty="0" err="1"/>
              <a:t>xPoints</a:t>
            </a:r>
            <a:r>
              <a:rPr lang="it-IT" dirty="0"/>
              <a:t> </a:t>
            </a:r>
            <a:r>
              <a:rPr lang="it-IT" dirty="0" err="1"/>
              <a:t>you</a:t>
            </a:r>
            <a:r>
              <a:rPr lang="it-IT" dirty="0"/>
              <a:t> can </a:t>
            </a:r>
            <a:r>
              <a:rPr lang="it-IT" dirty="0" err="1"/>
              <a:t>visualize</a:t>
            </a:r>
            <a:r>
              <a:rPr lang="it-IT" dirty="0"/>
              <a:t> the </a:t>
            </a:r>
            <a:r>
              <a:rPr lang="it-IT" dirty="0" err="1"/>
              <a:t>statistical</a:t>
            </a:r>
            <a:r>
              <a:rPr lang="it-IT" dirty="0"/>
              <a:t> standing.</a:t>
            </a:r>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3"/>
          <a:stretch>
            <a:fillRect/>
          </a:stretch>
        </p:blipFill>
        <p:spPr>
          <a:xfrm>
            <a:off x="4135800" y="534800"/>
            <a:ext cx="4278886" cy="1903586"/>
          </a:xfrm>
          <a:prstGeom prst="rect">
            <a:avLst/>
          </a:prstGeom>
        </p:spPr>
      </p:pic>
    </p:spTree>
    <p:extLst>
      <p:ext uri="{BB962C8B-B14F-4D97-AF65-F5344CB8AC3E}">
        <p14:creationId xmlns:p14="http://schemas.microsoft.com/office/powerpoint/2010/main" val="944863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C4F0246-2336-F7A6-B9E7-3777293AAADA}"/>
              </a:ext>
            </a:extLst>
          </p:cNvPr>
          <p:cNvPicPr>
            <a:picLocks noChangeAspect="1"/>
          </p:cNvPicPr>
          <p:nvPr/>
        </p:nvPicPr>
        <p:blipFill>
          <a:blip r:embed="rId2"/>
          <a:stretch>
            <a:fillRect/>
          </a:stretch>
        </p:blipFill>
        <p:spPr>
          <a:xfrm>
            <a:off x="1479037" y="3024057"/>
            <a:ext cx="6196209" cy="193106"/>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072150"/>
            <a:ext cx="3145200" cy="1403400"/>
          </a:xfrm>
        </p:spPr>
        <p:txBody>
          <a:bodyPr/>
          <a:lstStyle/>
          <a:p>
            <a:r>
              <a:rPr lang="it-IT" dirty="0"/>
              <a:t>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013500"/>
            <a:ext cx="3692012" cy="1595400"/>
          </a:xfrm>
        </p:spPr>
        <p:txBody>
          <a:bodyPr/>
          <a:lstStyle/>
          <a:p>
            <a:r>
              <a:rPr lang="it-IT" dirty="0"/>
              <a:t>Query to </a:t>
            </a:r>
            <a:r>
              <a:rPr lang="it-IT" dirty="0" err="1"/>
              <a:t>visualize</a:t>
            </a:r>
            <a:r>
              <a:rPr lang="it-IT" dirty="0"/>
              <a:t> the </a:t>
            </a:r>
            <a:r>
              <a:rPr lang="en-GB" dirty="0"/>
              <a:t>Hall of Fame of the top 5 European leagues.</a:t>
            </a:r>
          </a:p>
          <a:p>
            <a:r>
              <a:rPr lang="it-IT" dirty="0"/>
              <a:t>In the </a:t>
            </a:r>
            <a:r>
              <a:rPr lang="it-IT" dirty="0" err="1"/>
              <a:t>results</a:t>
            </a:r>
            <a:r>
              <a:rPr lang="it-IT" dirty="0"/>
              <a:t> </a:t>
            </a:r>
            <a:r>
              <a:rPr lang="it-IT" dirty="0" err="1"/>
              <a:t>we</a:t>
            </a:r>
            <a:r>
              <a:rPr lang="it-IT" dirty="0"/>
              <a:t> can </a:t>
            </a:r>
            <a:r>
              <a:rPr lang="it-IT" dirty="0" err="1"/>
              <a:t>see</a:t>
            </a:r>
            <a:r>
              <a:rPr lang="it-IT" dirty="0"/>
              <a:t> the </a:t>
            </a:r>
            <a:r>
              <a:rPr lang="it-IT" dirty="0" err="1"/>
              <a:t>league</a:t>
            </a:r>
            <a:r>
              <a:rPr lang="it-IT" dirty="0"/>
              <a:t> and the season </a:t>
            </a:r>
            <a:r>
              <a:rPr lang="it-IT" dirty="0" err="1"/>
              <a:t>considered</a:t>
            </a:r>
            <a:r>
              <a:rPr lang="it-IT" dirty="0"/>
              <a:t> with </a:t>
            </a:r>
            <a:r>
              <a:rPr lang="it-IT" dirty="0" err="1"/>
              <a:t>its</a:t>
            </a:r>
            <a:r>
              <a:rPr lang="it-IT" dirty="0"/>
              <a:t> winner and the points </a:t>
            </a:r>
            <a:r>
              <a:rPr lang="it-IT" dirty="0" err="1"/>
              <a:t>achieved</a:t>
            </a:r>
            <a:r>
              <a:rPr lang="it-IT" dirty="0"/>
              <a:t>.</a:t>
            </a:r>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3"/>
          <a:stretch>
            <a:fillRect/>
          </a:stretch>
        </p:blipFill>
        <p:spPr>
          <a:xfrm>
            <a:off x="4566857" y="663603"/>
            <a:ext cx="3692013" cy="1811947"/>
          </a:xfrm>
          <a:prstGeom prst="rect">
            <a:avLst/>
          </a:prstGeom>
        </p:spPr>
      </p:pic>
      <p:pic>
        <p:nvPicPr>
          <p:cNvPr id="11" name="Immagine 10">
            <a:extLst>
              <a:ext uri="{FF2B5EF4-FFF2-40B4-BE49-F238E27FC236}">
                <a16:creationId xmlns:a16="http://schemas.microsoft.com/office/drawing/2014/main" id="{7BCC8902-C28B-0FA2-00F4-F441A39FF57A}"/>
              </a:ext>
            </a:extLst>
          </p:cNvPr>
          <p:cNvPicPr>
            <a:picLocks noChangeAspect="1"/>
          </p:cNvPicPr>
          <p:nvPr/>
        </p:nvPicPr>
        <p:blipFill>
          <a:blip r:embed="rId4"/>
          <a:stretch>
            <a:fillRect/>
          </a:stretch>
        </p:blipFill>
        <p:spPr>
          <a:xfrm>
            <a:off x="1468754" y="3217163"/>
            <a:ext cx="6196208" cy="1262734"/>
          </a:xfrm>
          <a:prstGeom prst="rect">
            <a:avLst/>
          </a:prstGeom>
        </p:spPr>
      </p:pic>
    </p:spTree>
    <p:extLst>
      <p:ext uri="{BB962C8B-B14F-4D97-AF65-F5344CB8AC3E}">
        <p14:creationId xmlns:p14="http://schemas.microsoft.com/office/powerpoint/2010/main" val="13282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509632"/>
            <a:ext cx="3145200" cy="1403400"/>
          </a:xfrm>
        </p:spPr>
        <p:txBody>
          <a:bodyPr/>
          <a:lstStyle/>
          <a:p>
            <a:r>
              <a:rPr lang="it-IT" dirty="0"/>
              <a:t>Statistical 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413632"/>
            <a:ext cx="3692012" cy="1595400"/>
          </a:xfrm>
        </p:spPr>
        <p:txBody>
          <a:bodyPr/>
          <a:lstStyle/>
          <a:p>
            <a:r>
              <a:rPr lang="it-IT" dirty="0"/>
              <a:t>Query to </a:t>
            </a:r>
            <a:r>
              <a:rPr lang="it-IT" dirty="0" err="1"/>
              <a:t>visualize</a:t>
            </a:r>
            <a:r>
              <a:rPr lang="it-IT" dirty="0"/>
              <a:t> the </a:t>
            </a:r>
            <a:r>
              <a:rPr lang="it-IT" dirty="0" err="1"/>
              <a:t>statistical</a:t>
            </a:r>
            <a:r>
              <a:rPr lang="it-IT" dirty="0"/>
              <a:t> </a:t>
            </a:r>
            <a:r>
              <a:rPr lang="en-GB" dirty="0"/>
              <a:t>Hall of Fame of the top 5 European leagues.</a:t>
            </a:r>
          </a:p>
          <a:p>
            <a:r>
              <a:rPr lang="en-GB" dirty="0"/>
              <a:t>The Hall of Fame is based on </a:t>
            </a:r>
            <a:r>
              <a:rPr lang="en-GB" dirty="0" err="1"/>
              <a:t>xPoints</a:t>
            </a:r>
            <a:r>
              <a:rPr lang="en-GB" dirty="0"/>
              <a:t> and </a:t>
            </a:r>
            <a:r>
              <a:rPr lang="en-GB"/>
              <a:t>shows also </a:t>
            </a:r>
            <a:r>
              <a:rPr lang="en-GB" dirty="0"/>
              <a:t>the team’s real points and real position.</a:t>
            </a:r>
            <a:endParaRPr lang="it-IT" dirty="0"/>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2"/>
          <a:stretch>
            <a:fillRect/>
          </a:stretch>
        </p:blipFill>
        <p:spPr>
          <a:xfrm>
            <a:off x="4572000" y="603658"/>
            <a:ext cx="3692013" cy="1811947"/>
          </a:xfrm>
          <a:prstGeom prst="rect">
            <a:avLst/>
          </a:prstGeom>
        </p:spPr>
      </p:pic>
      <p:pic>
        <p:nvPicPr>
          <p:cNvPr id="5" name="Immagine 4">
            <a:extLst>
              <a:ext uri="{FF2B5EF4-FFF2-40B4-BE49-F238E27FC236}">
                <a16:creationId xmlns:a16="http://schemas.microsoft.com/office/drawing/2014/main" id="{15D020FF-7E70-4094-7B71-2007FC6B241C}"/>
              </a:ext>
            </a:extLst>
          </p:cNvPr>
          <p:cNvPicPr>
            <a:picLocks noChangeAspect="1"/>
          </p:cNvPicPr>
          <p:nvPr/>
        </p:nvPicPr>
        <p:blipFill>
          <a:blip r:embed="rId3"/>
          <a:stretch>
            <a:fillRect/>
          </a:stretch>
        </p:blipFill>
        <p:spPr>
          <a:xfrm>
            <a:off x="4572000" y="603658"/>
            <a:ext cx="3822441" cy="1968092"/>
          </a:xfrm>
          <a:prstGeom prst="rect">
            <a:avLst/>
          </a:prstGeom>
        </p:spPr>
      </p:pic>
      <p:pic>
        <p:nvPicPr>
          <p:cNvPr id="8" name="Immagine 7">
            <a:extLst>
              <a:ext uri="{FF2B5EF4-FFF2-40B4-BE49-F238E27FC236}">
                <a16:creationId xmlns:a16="http://schemas.microsoft.com/office/drawing/2014/main" id="{F66437AF-8146-4405-563C-9B41CD7192F2}"/>
              </a:ext>
            </a:extLst>
          </p:cNvPr>
          <p:cNvPicPr>
            <a:picLocks noChangeAspect="1"/>
          </p:cNvPicPr>
          <p:nvPr/>
        </p:nvPicPr>
        <p:blipFill>
          <a:blip r:embed="rId4"/>
          <a:stretch>
            <a:fillRect/>
          </a:stretch>
        </p:blipFill>
        <p:spPr>
          <a:xfrm>
            <a:off x="4572000" y="2566322"/>
            <a:ext cx="3822441" cy="523905"/>
          </a:xfrm>
          <a:prstGeom prst="rect">
            <a:avLst/>
          </a:prstGeom>
        </p:spPr>
      </p:pic>
      <p:pic>
        <p:nvPicPr>
          <p:cNvPr id="14" name="Immagine 13">
            <a:extLst>
              <a:ext uri="{FF2B5EF4-FFF2-40B4-BE49-F238E27FC236}">
                <a16:creationId xmlns:a16="http://schemas.microsoft.com/office/drawing/2014/main" id="{8A1C921D-75B9-F1FF-FB1A-6AB7F6FF237B}"/>
              </a:ext>
            </a:extLst>
          </p:cNvPr>
          <p:cNvPicPr>
            <a:picLocks noChangeAspect="1"/>
          </p:cNvPicPr>
          <p:nvPr/>
        </p:nvPicPr>
        <p:blipFill>
          <a:blip r:embed="rId5"/>
          <a:stretch>
            <a:fillRect/>
          </a:stretch>
        </p:blipFill>
        <p:spPr>
          <a:xfrm>
            <a:off x="1473895" y="3352855"/>
            <a:ext cx="6196209" cy="1281250"/>
          </a:xfrm>
          <a:prstGeom prst="rect">
            <a:avLst/>
          </a:prstGeom>
        </p:spPr>
      </p:pic>
      <p:pic>
        <p:nvPicPr>
          <p:cNvPr id="10" name="Immagine 9">
            <a:extLst>
              <a:ext uri="{FF2B5EF4-FFF2-40B4-BE49-F238E27FC236}">
                <a16:creationId xmlns:a16="http://schemas.microsoft.com/office/drawing/2014/main" id="{4C6B70F3-A828-D174-A2A1-D50AA601FBB4}"/>
              </a:ext>
            </a:extLst>
          </p:cNvPr>
          <p:cNvPicPr>
            <a:picLocks noChangeAspect="1"/>
          </p:cNvPicPr>
          <p:nvPr/>
        </p:nvPicPr>
        <p:blipFill>
          <a:blip r:embed="rId6"/>
          <a:stretch>
            <a:fillRect/>
          </a:stretch>
        </p:blipFill>
        <p:spPr>
          <a:xfrm>
            <a:off x="1473895" y="3159749"/>
            <a:ext cx="6196210" cy="197572"/>
          </a:xfrm>
          <a:prstGeom prst="rect">
            <a:avLst/>
          </a:prstGeom>
        </p:spPr>
      </p:pic>
    </p:spTree>
    <p:extLst>
      <p:ext uri="{BB962C8B-B14F-4D97-AF65-F5344CB8AC3E}">
        <p14:creationId xmlns:p14="http://schemas.microsoft.com/office/powerpoint/2010/main" val="399235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6426" y="1517748"/>
            <a:ext cx="3145200" cy="1403400"/>
          </a:xfrm>
        </p:spPr>
        <p:txBody>
          <a:bodyPr/>
          <a:lstStyle/>
          <a:p>
            <a:r>
              <a:rPr lang="it-IT" dirty="0"/>
              <a:t>Market </a:t>
            </a:r>
            <a:r>
              <a:rPr lang="it-IT" dirty="0" err="1"/>
              <a:t>hidden</a:t>
            </a:r>
            <a:r>
              <a:rPr lang="it-IT" dirty="0"/>
              <a:t> </a:t>
            </a:r>
            <a:r>
              <a:rPr lang="it-IT" dirty="0" err="1"/>
              <a:t>gems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578823"/>
            <a:ext cx="3692012" cy="1595400"/>
          </a:xfrm>
        </p:spPr>
        <p:txBody>
          <a:bodyPr/>
          <a:lstStyle/>
          <a:p>
            <a:r>
              <a:rPr lang="it-IT" dirty="0"/>
              <a:t>A football director </a:t>
            </a:r>
            <a:r>
              <a:rPr lang="it-IT" dirty="0" err="1"/>
              <a:t>wants</a:t>
            </a:r>
            <a:r>
              <a:rPr lang="it-IT" dirty="0"/>
              <a:t> to </a:t>
            </a:r>
            <a:r>
              <a:rPr lang="it-IT" dirty="0" err="1"/>
              <a:t>find</a:t>
            </a:r>
            <a:r>
              <a:rPr lang="it-IT" dirty="0"/>
              <a:t> some </a:t>
            </a:r>
            <a:r>
              <a:rPr lang="it-IT" dirty="0" err="1"/>
              <a:t>hidden</a:t>
            </a:r>
            <a:r>
              <a:rPr lang="it-IT" dirty="0"/>
              <a:t> </a:t>
            </a:r>
            <a:r>
              <a:rPr lang="it-IT" dirty="0" err="1"/>
              <a:t>gems</a:t>
            </a:r>
            <a:r>
              <a:rPr lang="it-IT" dirty="0"/>
              <a:t> to </a:t>
            </a:r>
            <a:r>
              <a:rPr lang="it-IT" dirty="0" err="1"/>
              <a:t>buy</a:t>
            </a:r>
            <a:r>
              <a:rPr lang="it-IT" dirty="0"/>
              <a:t> in the market window.</a:t>
            </a:r>
          </a:p>
          <a:p>
            <a:r>
              <a:rPr lang="it-IT" dirty="0"/>
              <a:t>An </a:t>
            </a:r>
            <a:r>
              <a:rPr lang="it-IT" dirty="0" err="1"/>
              <a:t>attacking</a:t>
            </a:r>
            <a:r>
              <a:rPr lang="it-IT" dirty="0"/>
              <a:t> </a:t>
            </a:r>
            <a:r>
              <a:rPr lang="it-IT" dirty="0" err="1"/>
              <a:t>hidden</a:t>
            </a:r>
            <a:r>
              <a:rPr lang="it-IT" dirty="0"/>
              <a:t> </a:t>
            </a:r>
            <a:r>
              <a:rPr lang="it-IT" dirty="0" err="1"/>
              <a:t>gem</a:t>
            </a:r>
            <a:r>
              <a:rPr lang="it-IT" dirty="0"/>
              <a:t> </a:t>
            </a:r>
            <a:r>
              <a:rPr lang="it-IT" dirty="0" err="1"/>
              <a:t>is</a:t>
            </a:r>
            <a:r>
              <a:rPr lang="it-IT" dirty="0"/>
              <a:t> a player with a high xG90 </a:t>
            </a:r>
            <a:r>
              <a:rPr lang="it-IT" dirty="0" err="1"/>
              <a:t>value</a:t>
            </a:r>
            <a:r>
              <a:rPr lang="it-IT" dirty="0"/>
              <a:t> and a low market </a:t>
            </a:r>
            <a:r>
              <a:rPr lang="it-IT" dirty="0" err="1"/>
              <a:t>value</a:t>
            </a:r>
            <a:r>
              <a:rPr lang="it-IT" dirty="0"/>
              <a:t>.</a:t>
            </a:r>
          </a:p>
        </p:txBody>
      </p:sp>
      <p:pic>
        <p:nvPicPr>
          <p:cNvPr id="18" name="Immagine 17">
            <a:extLst>
              <a:ext uri="{FF2B5EF4-FFF2-40B4-BE49-F238E27FC236}">
                <a16:creationId xmlns:a16="http://schemas.microsoft.com/office/drawing/2014/main" id="{C5CF3B8E-F40C-718C-BCA4-950A664A1A86}"/>
              </a:ext>
            </a:extLst>
          </p:cNvPr>
          <p:cNvPicPr>
            <a:picLocks noChangeAspect="1"/>
          </p:cNvPicPr>
          <p:nvPr/>
        </p:nvPicPr>
        <p:blipFill>
          <a:blip r:embed="rId2"/>
          <a:stretch>
            <a:fillRect/>
          </a:stretch>
        </p:blipFill>
        <p:spPr>
          <a:xfrm>
            <a:off x="4571999" y="445077"/>
            <a:ext cx="3822441" cy="1542751"/>
          </a:xfrm>
          <a:prstGeom prst="rect">
            <a:avLst/>
          </a:prstGeom>
        </p:spPr>
      </p:pic>
      <p:pic>
        <p:nvPicPr>
          <p:cNvPr id="20" name="Immagine 19">
            <a:extLst>
              <a:ext uri="{FF2B5EF4-FFF2-40B4-BE49-F238E27FC236}">
                <a16:creationId xmlns:a16="http://schemas.microsoft.com/office/drawing/2014/main" id="{0851CAEE-666C-F268-91D4-9E7FA85A25E8}"/>
              </a:ext>
            </a:extLst>
          </p:cNvPr>
          <p:cNvPicPr>
            <a:picLocks noChangeAspect="1"/>
          </p:cNvPicPr>
          <p:nvPr/>
        </p:nvPicPr>
        <p:blipFill>
          <a:blip r:embed="rId3"/>
          <a:stretch>
            <a:fillRect/>
          </a:stretch>
        </p:blipFill>
        <p:spPr>
          <a:xfrm>
            <a:off x="4571999" y="1987828"/>
            <a:ext cx="3822441" cy="1360238"/>
          </a:xfrm>
          <a:prstGeom prst="rect">
            <a:avLst/>
          </a:prstGeom>
        </p:spPr>
      </p:pic>
      <p:pic>
        <p:nvPicPr>
          <p:cNvPr id="23" name="Immagine 22">
            <a:extLst>
              <a:ext uri="{FF2B5EF4-FFF2-40B4-BE49-F238E27FC236}">
                <a16:creationId xmlns:a16="http://schemas.microsoft.com/office/drawing/2014/main" id="{3518DB8D-4C0D-5B3E-7E9D-F5359845E013}"/>
              </a:ext>
            </a:extLst>
          </p:cNvPr>
          <p:cNvPicPr>
            <a:picLocks noChangeAspect="1"/>
          </p:cNvPicPr>
          <p:nvPr/>
        </p:nvPicPr>
        <p:blipFill>
          <a:blip r:embed="rId4"/>
          <a:stretch>
            <a:fillRect/>
          </a:stretch>
        </p:blipFill>
        <p:spPr>
          <a:xfrm>
            <a:off x="1473894" y="3427298"/>
            <a:ext cx="6196209" cy="1271125"/>
          </a:xfrm>
          <a:prstGeom prst="rect">
            <a:avLst/>
          </a:prstGeom>
        </p:spPr>
      </p:pic>
    </p:spTree>
    <p:extLst>
      <p:ext uri="{BB962C8B-B14F-4D97-AF65-F5344CB8AC3E}">
        <p14:creationId xmlns:p14="http://schemas.microsoft.com/office/powerpoint/2010/main" val="14436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0793" y="1035148"/>
            <a:ext cx="3453774" cy="1403400"/>
          </a:xfrm>
        </p:spPr>
        <p:txBody>
          <a:bodyPr/>
          <a:lstStyle/>
          <a:p>
            <a:r>
              <a:rPr lang="it-IT" dirty="0" err="1"/>
              <a:t>Correct</a:t>
            </a:r>
            <a:r>
              <a:rPr lang="it-IT" dirty="0"/>
              <a:t> </a:t>
            </a:r>
            <a:r>
              <a:rPr lang="it-IT" dirty="0" err="1"/>
              <a:t>defenders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976350"/>
            <a:ext cx="3692012" cy="1595400"/>
          </a:xfrm>
        </p:spPr>
        <p:txBody>
          <a:bodyPr/>
          <a:lstStyle/>
          <a:p>
            <a:r>
              <a:rPr lang="en-GB" dirty="0"/>
              <a:t>List of the less incorrect defenders over all the considered seasons.</a:t>
            </a:r>
          </a:p>
          <a:p>
            <a:r>
              <a:rPr lang="it-IT" dirty="0"/>
              <a:t>The </a:t>
            </a:r>
            <a:r>
              <a:rPr lang="it-IT" dirty="0" err="1"/>
              <a:t>incorrectness</a:t>
            </a:r>
            <a:r>
              <a:rPr lang="it-IT" dirty="0"/>
              <a:t> </a:t>
            </a:r>
            <a:r>
              <a:rPr lang="it-IT" dirty="0" err="1"/>
              <a:t>is</a:t>
            </a:r>
            <a:r>
              <a:rPr lang="it-IT" dirty="0"/>
              <a:t> </a:t>
            </a:r>
            <a:r>
              <a:rPr lang="it-IT" dirty="0" err="1"/>
              <a:t>computed</a:t>
            </a:r>
            <a:r>
              <a:rPr lang="it-IT" dirty="0"/>
              <a:t> </a:t>
            </a:r>
            <a:r>
              <a:rPr lang="it-IT" dirty="0" err="1"/>
              <a:t>as</a:t>
            </a:r>
            <a:r>
              <a:rPr lang="it-IT" dirty="0"/>
              <a:t> the </a:t>
            </a:r>
            <a:r>
              <a:rPr lang="en-GB" dirty="0"/>
              <a:t>number of yellow and red cards averaged in 90 minutes.</a:t>
            </a:r>
            <a:endParaRPr lang="it-IT" dirty="0"/>
          </a:p>
        </p:txBody>
      </p:sp>
      <p:pic>
        <p:nvPicPr>
          <p:cNvPr id="5" name="Immagine 4">
            <a:extLst>
              <a:ext uri="{FF2B5EF4-FFF2-40B4-BE49-F238E27FC236}">
                <a16:creationId xmlns:a16="http://schemas.microsoft.com/office/drawing/2014/main" id="{9A4B9BD1-143E-3337-33A4-FACAE78F1311}"/>
              </a:ext>
            </a:extLst>
          </p:cNvPr>
          <p:cNvPicPr>
            <a:picLocks noChangeAspect="1"/>
          </p:cNvPicPr>
          <p:nvPr/>
        </p:nvPicPr>
        <p:blipFill>
          <a:blip r:embed="rId2"/>
          <a:stretch>
            <a:fillRect/>
          </a:stretch>
        </p:blipFill>
        <p:spPr>
          <a:xfrm>
            <a:off x="4817878" y="444146"/>
            <a:ext cx="3906419" cy="1712314"/>
          </a:xfrm>
          <a:prstGeom prst="rect">
            <a:avLst/>
          </a:prstGeom>
        </p:spPr>
      </p:pic>
      <p:pic>
        <p:nvPicPr>
          <p:cNvPr id="7" name="Immagine 6">
            <a:extLst>
              <a:ext uri="{FF2B5EF4-FFF2-40B4-BE49-F238E27FC236}">
                <a16:creationId xmlns:a16="http://schemas.microsoft.com/office/drawing/2014/main" id="{1DBF95AD-CD2B-7BD0-C6BE-DA0A78E95B10}"/>
              </a:ext>
            </a:extLst>
          </p:cNvPr>
          <p:cNvPicPr>
            <a:picLocks noChangeAspect="1"/>
          </p:cNvPicPr>
          <p:nvPr/>
        </p:nvPicPr>
        <p:blipFill>
          <a:blip r:embed="rId3"/>
          <a:stretch>
            <a:fillRect/>
          </a:stretch>
        </p:blipFill>
        <p:spPr>
          <a:xfrm>
            <a:off x="4824562" y="2094840"/>
            <a:ext cx="3899735" cy="1966117"/>
          </a:xfrm>
          <a:prstGeom prst="rect">
            <a:avLst/>
          </a:prstGeom>
        </p:spPr>
      </p:pic>
      <p:pic>
        <p:nvPicPr>
          <p:cNvPr id="9" name="Immagine 8">
            <a:extLst>
              <a:ext uri="{FF2B5EF4-FFF2-40B4-BE49-F238E27FC236}">
                <a16:creationId xmlns:a16="http://schemas.microsoft.com/office/drawing/2014/main" id="{0B5AF263-4FF1-B3BC-249B-65AADE58E681}"/>
              </a:ext>
            </a:extLst>
          </p:cNvPr>
          <p:cNvPicPr>
            <a:picLocks noChangeAspect="1"/>
          </p:cNvPicPr>
          <p:nvPr/>
        </p:nvPicPr>
        <p:blipFill>
          <a:blip r:embed="rId4"/>
          <a:stretch>
            <a:fillRect/>
          </a:stretch>
        </p:blipFill>
        <p:spPr>
          <a:xfrm>
            <a:off x="4828750" y="4053959"/>
            <a:ext cx="3884673" cy="278401"/>
          </a:xfrm>
          <a:prstGeom prst="rect">
            <a:avLst/>
          </a:prstGeom>
        </p:spPr>
      </p:pic>
      <p:pic>
        <p:nvPicPr>
          <p:cNvPr id="13" name="Immagine 12">
            <a:extLst>
              <a:ext uri="{FF2B5EF4-FFF2-40B4-BE49-F238E27FC236}">
                <a16:creationId xmlns:a16="http://schemas.microsoft.com/office/drawing/2014/main" id="{DDBC2BC3-DE29-6268-5353-F63B7E86131F}"/>
              </a:ext>
            </a:extLst>
          </p:cNvPr>
          <p:cNvPicPr>
            <a:picLocks noChangeAspect="1"/>
          </p:cNvPicPr>
          <p:nvPr/>
        </p:nvPicPr>
        <p:blipFill>
          <a:blip r:embed="rId5"/>
          <a:stretch>
            <a:fillRect/>
          </a:stretch>
        </p:blipFill>
        <p:spPr>
          <a:xfrm>
            <a:off x="680793" y="2497346"/>
            <a:ext cx="4026481" cy="1894654"/>
          </a:xfrm>
          <a:prstGeom prst="rect">
            <a:avLst/>
          </a:prstGeom>
        </p:spPr>
      </p:pic>
    </p:spTree>
    <p:extLst>
      <p:ext uri="{BB962C8B-B14F-4D97-AF65-F5344CB8AC3E}">
        <p14:creationId xmlns:p14="http://schemas.microsoft.com/office/powerpoint/2010/main" val="1929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06</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8072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5"/>
            <a:ext cx="6364471" cy="282039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 database about all the statistics and records of football players and their teams can be beneficial for the work of the scouting teams. Therefore, developing a </a:t>
            </a:r>
            <a:r>
              <a:rPr lang="en-GB" b="1" dirty="0"/>
              <a:t>web application</a:t>
            </a:r>
            <a:r>
              <a:rPr lang="en-GB" dirty="0"/>
              <a:t> to easily query and manage it could be a useful improvement.</a:t>
            </a:r>
            <a:br>
              <a:rPr lang="en-GB" dirty="0"/>
            </a:br>
            <a:endParaRPr lang="en-GB" dirty="0"/>
          </a:p>
          <a:p>
            <a:pPr marL="285750" lvl="0" indent="-285750" algn="l" rtl="0">
              <a:spcBef>
                <a:spcPts val="0"/>
              </a:spcBef>
              <a:spcAft>
                <a:spcPts val="0"/>
              </a:spcAft>
              <a:buFont typeface="Arial" panose="020B0604020202020204" pitchFamily="34" charset="0"/>
              <a:buChar char="•"/>
            </a:pPr>
            <a:r>
              <a:rPr lang="en-GB" dirty="0"/>
              <a:t>Further improvements targeting these users could be the addition of all the players’ </a:t>
            </a:r>
            <a:r>
              <a:rPr lang="en-GB" b="1" dirty="0"/>
              <a:t>medical records</a:t>
            </a:r>
            <a:r>
              <a:rPr lang="en-GB" dirty="0"/>
              <a:t>, or economic information about their </a:t>
            </a:r>
            <a:r>
              <a:rPr lang="en-GB" b="1" dirty="0"/>
              <a:t>past transfers</a:t>
            </a:r>
            <a:r>
              <a:rPr lang="en-GB" dirty="0"/>
              <a:t>.</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a:t>Other possible upgrades might involve extending the number of leagues and </a:t>
            </a:r>
            <a:r>
              <a:rPr lang="en-GB"/>
              <a:t>seasons covered. </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113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618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Football players and teams statistics</a:t>
            </a:r>
            <a:r>
              <a:rPr lang="en-GB" dirty="0"/>
              <a:t>. </a:t>
            </a:r>
          </a:p>
          <a:p>
            <a:pPr marL="0" lvl="0" indent="0" algn="l" rtl="0">
              <a:spcBef>
                <a:spcPts val="0"/>
              </a:spcBef>
              <a:spcAft>
                <a:spcPts val="0"/>
              </a:spcAft>
            </a:pPr>
            <a:endParaRPr lang="en-GB" dirty="0"/>
          </a:p>
          <a:p>
            <a:pPr marL="0" lvl="0" indent="0" algn="l" rtl="0">
              <a:spcBef>
                <a:spcPts val="0"/>
              </a:spcBef>
              <a:spcAft>
                <a:spcPts val="0"/>
              </a:spcAft>
            </a:pPr>
            <a:r>
              <a:rPr lang="en-GB" dirty="0"/>
              <a:t>Our focus has been on their values and evolution through recent years. Our data describe top 5 European leagues: Bundesliga (Germany),  LaLiga (Spain), Ligue 1 (France), Premier League (England) and Serie A (Italy).</a:t>
            </a: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8387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pic>
        <p:nvPicPr>
          <p:cNvPr id="2026" name="Google Shape;2026;p50"/>
          <p:cNvPicPr preferRelativeResize="0">
            <a:picLocks noGrp="1"/>
          </p:cNvPicPr>
          <p:nvPr>
            <p:ph type="pic" idx="2"/>
          </p:nvPr>
        </p:nvPicPr>
        <p:blipFill>
          <a:blip r:embed="rId3"/>
          <a:srcRect t="353" b="353"/>
          <a:stretch/>
        </p:blipFill>
        <p:spPr>
          <a:xfrm>
            <a:off x="0" y="0"/>
            <a:ext cx="9144000" cy="5143500"/>
          </a:xfrm>
          <a:prstGeom prst="rect">
            <a:avLst/>
          </a:prstGeom>
        </p:spPr>
      </p:pic>
      <p:grpSp>
        <p:nvGrpSpPr>
          <p:cNvPr id="2027" name="Google Shape;2027;p50"/>
          <p:cNvGrpSpPr/>
          <p:nvPr/>
        </p:nvGrpSpPr>
        <p:grpSpPr>
          <a:xfrm>
            <a:off x="6807363" y="2912500"/>
            <a:ext cx="3920501" cy="3531600"/>
            <a:chOff x="6807363" y="2912500"/>
            <a:chExt cx="3920501" cy="3531600"/>
          </a:xfrm>
        </p:grpSpPr>
        <p:pic>
          <p:nvPicPr>
            <p:cNvPr id="2028" name="Google Shape;2028;p50"/>
            <p:cNvPicPr preferRelativeResize="0"/>
            <p:nvPr/>
          </p:nvPicPr>
          <p:blipFill rotWithShape="1">
            <a:blip r:embed="rId4">
              <a:alphaModFix/>
            </a:blip>
            <a:srcRect l="12472" t="17720" b="15461"/>
            <a:stretch/>
          </p:blipFill>
          <p:spPr>
            <a:xfrm>
              <a:off x="6807363" y="2912500"/>
              <a:ext cx="3920501" cy="3531600"/>
            </a:xfrm>
            <a:prstGeom prst="rect">
              <a:avLst/>
            </a:prstGeom>
            <a:noFill/>
            <a:ln>
              <a:noFill/>
            </a:ln>
          </p:spPr>
        </p:pic>
        <p:sp>
          <p:nvSpPr>
            <p:cNvPr id="2029" name="Google Shape;2029;p50"/>
            <p:cNvSpPr/>
            <p:nvPr/>
          </p:nvSpPr>
          <p:spPr>
            <a:xfrm rot="10800000">
              <a:off x="7638374" y="2987294"/>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50"/>
            <p:cNvGrpSpPr/>
            <p:nvPr/>
          </p:nvGrpSpPr>
          <p:grpSpPr>
            <a:xfrm>
              <a:off x="7441400" y="3766050"/>
              <a:ext cx="582050" cy="582425"/>
              <a:chOff x="959750" y="3039275"/>
              <a:chExt cx="582050" cy="582425"/>
            </a:xfrm>
          </p:grpSpPr>
          <p:sp>
            <p:nvSpPr>
              <p:cNvPr id="2031" name="Google Shape;2031;p5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0"/>
            <p:cNvGrpSpPr/>
            <p:nvPr/>
          </p:nvGrpSpPr>
          <p:grpSpPr>
            <a:xfrm>
              <a:off x="8194124" y="3824159"/>
              <a:ext cx="134004" cy="134004"/>
              <a:chOff x="8356813" y="1074288"/>
              <a:chExt cx="351900" cy="351900"/>
            </a:xfrm>
          </p:grpSpPr>
          <p:sp>
            <p:nvSpPr>
              <p:cNvPr id="2039" name="Google Shape;2039;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50"/>
            <p:cNvGrpSpPr/>
            <p:nvPr/>
          </p:nvGrpSpPr>
          <p:grpSpPr>
            <a:xfrm>
              <a:off x="8279686" y="4297459"/>
              <a:ext cx="134004" cy="134004"/>
              <a:chOff x="8356813" y="1074288"/>
              <a:chExt cx="351900" cy="351900"/>
            </a:xfrm>
          </p:grpSpPr>
          <p:sp>
            <p:nvSpPr>
              <p:cNvPr id="2042" name="Google Shape;2042;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50"/>
            <p:cNvSpPr/>
            <p:nvPr/>
          </p:nvSpPr>
          <p:spPr>
            <a:xfrm>
              <a:off x="8608325" y="2987900"/>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50"/>
            <p:cNvGrpSpPr/>
            <p:nvPr/>
          </p:nvGrpSpPr>
          <p:grpSpPr>
            <a:xfrm>
              <a:off x="8498812" y="3538958"/>
              <a:ext cx="699928" cy="1651024"/>
              <a:chOff x="8337812" y="3492483"/>
              <a:chExt cx="699928" cy="1651024"/>
            </a:xfrm>
          </p:grpSpPr>
          <p:sp>
            <p:nvSpPr>
              <p:cNvPr id="2046" name="Google Shape;2046;p5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0"/>
            <p:cNvGrpSpPr/>
            <p:nvPr/>
          </p:nvGrpSpPr>
          <p:grpSpPr>
            <a:xfrm>
              <a:off x="8267753" y="4417410"/>
              <a:ext cx="1162043" cy="932702"/>
              <a:chOff x="7945225" y="4302000"/>
              <a:chExt cx="904666" cy="726121"/>
            </a:xfrm>
          </p:grpSpPr>
          <p:sp>
            <p:nvSpPr>
              <p:cNvPr id="2050" name="Google Shape;2050;p5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3" name="Google Shape;2053;p50"/>
          <p:cNvSpPr txBox="1">
            <a:spLocks noGrp="1"/>
          </p:cNvSpPr>
          <p:nvPr>
            <p:ph type="title"/>
          </p:nvPr>
        </p:nvSpPr>
        <p:spPr>
          <a:xfrm>
            <a:off x="720000" y="539500"/>
            <a:ext cx="3672000" cy="9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Summarize key achievements</a:t>
            </a:r>
          </a:p>
        </p:txBody>
      </p:sp>
      <p:grpSp>
        <p:nvGrpSpPr>
          <p:cNvPr id="2054" name="Google Shape;2054;p50"/>
          <p:cNvGrpSpPr/>
          <p:nvPr/>
        </p:nvGrpSpPr>
        <p:grpSpPr>
          <a:xfrm>
            <a:off x="-1178500" y="-783270"/>
            <a:ext cx="2584025" cy="5008632"/>
            <a:chOff x="-1178500" y="-783270"/>
            <a:chExt cx="2584025" cy="5008632"/>
          </a:xfrm>
        </p:grpSpPr>
        <p:sp>
          <p:nvSpPr>
            <p:cNvPr id="2055" name="Google Shape;2055;p50"/>
            <p:cNvSpPr/>
            <p:nvPr/>
          </p:nvSpPr>
          <p:spPr>
            <a:xfrm>
              <a:off x="-531025" y="-78327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rot="10800000">
              <a:off x="-1178500" y="125138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50"/>
            <p:cNvGrpSpPr/>
            <p:nvPr/>
          </p:nvGrpSpPr>
          <p:grpSpPr>
            <a:xfrm>
              <a:off x="-249814" y="105367"/>
              <a:ext cx="1269472" cy="868249"/>
              <a:chOff x="39722" y="4349021"/>
              <a:chExt cx="1061964" cy="726143"/>
            </a:xfrm>
          </p:grpSpPr>
          <p:grpSp>
            <p:nvGrpSpPr>
              <p:cNvPr id="2058" name="Google Shape;2058;p50"/>
              <p:cNvGrpSpPr/>
              <p:nvPr/>
            </p:nvGrpSpPr>
            <p:grpSpPr>
              <a:xfrm rot="2700000">
                <a:off x="140502" y="4460924"/>
                <a:ext cx="524584" cy="502337"/>
                <a:chOff x="1189791" y="-1767331"/>
                <a:chExt cx="904284" cy="865933"/>
              </a:xfrm>
            </p:grpSpPr>
            <p:sp>
              <p:nvSpPr>
                <p:cNvPr id="2059" name="Google Shape;2059;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50"/>
                <p:cNvGrpSpPr/>
                <p:nvPr/>
              </p:nvGrpSpPr>
              <p:grpSpPr>
                <a:xfrm>
                  <a:off x="1232795" y="-1740829"/>
                  <a:ext cx="717621" cy="717392"/>
                  <a:chOff x="1483457" y="3953671"/>
                  <a:chExt cx="717621" cy="717392"/>
                </a:xfrm>
              </p:grpSpPr>
              <p:sp>
                <p:nvSpPr>
                  <p:cNvPr id="2061" name="Google Shape;2061;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66" name="Google Shape;2066;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0"/>
            <p:cNvGrpSpPr/>
            <p:nvPr/>
          </p:nvGrpSpPr>
          <p:grpSpPr>
            <a:xfrm rot="5400000">
              <a:off x="966375" y="-246975"/>
              <a:ext cx="439200" cy="439100"/>
              <a:chOff x="1101075" y="2142375"/>
              <a:chExt cx="439200" cy="439100"/>
            </a:xfrm>
          </p:grpSpPr>
          <p:sp>
            <p:nvSpPr>
              <p:cNvPr id="2068" name="Google Shape;2068;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pSp>
        <p:nvGrpSpPr>
          <p:cNvPr id="1546" name="Google Shape;1546;p40"/>
          <p:cNvGrpSpPr/>
          <p:nvPr/>
        </p:nvGrpSpPr>
        <p:grpSpPr>
          <a:xfrm>
            <a:off x="-2765817" y="-2958610"/>
            <a:ext cx="8164418" cy="6343459"/>
            <a:chOff x="-2613417" y="-2806210"/>
            <a:chExt cx="8164418" cy="6343459"/>
          </a:xfrm>
        </p:grpSpPr>
        <p:grpSp>
          <p:nvGrpSpPr>
            <p:cNvPr id="1547" name="Google Shape;1547;p40"/>
            <p:cNvGrpSpPr/>
            <p:nvPr/>
          </p:nvGrpSpPr>
          <p:grpSpPr>
            <a:xfrm>
              <a:off x="-2613417" y="-2806210"/>
              <a:ext cx="8164418" cy="6343459"/>
              <a:chOff x="-2613417" y="-2806210"/>
              <a:chExt cx="8164418" cy="6343459"/>
            </a:xfrm>
          </p:grpSpPr>
          <p:grpSp>
            <p:nvGrpSpPr>
              <p:cNvPr id="1548" name="Google Shape;1548;p40"/>
              <p:cNvGrpSpPr/>
              <p:nvPr/>
            </p:nvGrpSpPr>
            <p:grpSpPr>
              <a:xfrm>
                <a:off x="-191059" y="95963"/>
                <a:ext cx="1538562" cy="971589"/>
                <a:chOff x="-191059" y="95963"/>
                <a:chExt cx="1538562" cy="971589"/>
              </a:xfrm>
            </p:grpSpPr>
            <p:grpSp>
              <p:nvGrpSpPr>
                <p:cNvPr id="1549" name="Google Shape;1549;p40"/>
                <p:cNvGrpSpPr/>
                <p:nvPr/>
              </p:nvGrpSpPr>
              <p:grpSpPr>
                <a:xfrm>
                  <a:off x="-191059" y="201619"/>
                  <a:ext cx="904284" cy="865933"/>
                  <a:chOff x="2038491" y="-937756"/>
                  <a:chExt cx="904284" cy="865933"/>
                </a:xfrm>
              </p:grpSpPr>
              <p:grpSp>
                <p:nvGrpSpPr>
                  <p:cNvPr id="1550" name="Google Shape;1550;p40"/>
                  <p:cNvGrpSpPr/>
                  <p:nvPr/>
                </p:nvGrpSpPr>
                <p:grpSpPr>
                  <a:xfrm>
                    <a:off x="2096570" y="-863491"/>
                    <a:ext cx="717621" cy="717392"/>
                    <a:chOff x="1483457" y="3953671"/>
                    <a:chExt cx="717621" cy="717392"/>
                  </a:xfrm>
                </p:grpSpPr>
                <p:sp>
                  <p:nvSpPr>
                    <p:cNvPr id="1551" name="Google Shape;1551;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p:cNvGrpSpPr/>
                <p:nvPr/>
              </p:nvGrpSpPr>
              <p:grpSpPr>
                <a:xfrm>
                  <a:off x="584533" y="95963"/>
                  <a:ext cx="473483" cy="453403"/>
                  <a:chOff x="2038491" y="-937756"/>
                  <a:chExt cx="904284" cy="865933"/>
                </a:xfrm>
              </p:grpSpPr>
              <p:grpSp>
                <p:nvGrpSpPr>
                  <p:cNvPr id="1558" name="Google Shape;1558;p40"/>
                  <p:cNvGrpSpPr/>
                  <p:nvPr/>
                </p:nvGrpSpPr>
                <p:grpSpPr>
                  <a:xfrm>
                    <a:off x="2096570" y="-863491"/>
                    <a:ext cx="717621" cy="717392"/>
                    <a:chOff x="1483457" y="3953671"/>
                    <a:chExt cx="717621" cy="717392"/>
                  </a:xfrm>
                </p:grpSpPr>
                <p:sp>
                  <p:nvSpPr>
                    <p:cNvPr id="1559" name="Google Shape;1559;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p:cNvGrpSpPr/>
                <p:nvPr/>
              </p:nvGrpSpPr>
              <p:grpSpPr>
                <a:xfrm>
                  <a:off x="530445" y="481913"/>
                  <a:ext cx="473483" cy="453403"/>
                  <a:chOff x="2038491" y="-937756"/>
                  <a:chExt cx="904284" cy="865933"/>
                </a:xfrm>
              </p:grpSpPr>
              <p:grpSp>
                <p:nvGrpSpPr>
                  <p:cNvPr id="1566" name="Google Shape;1566;p40"/>
                  <p:cNvGrpSpPr/>
                  <p:nvPr/>
                </p:nvGrpSpPr>
                <p:grpSpPr>
                  <a:xfrm>
                    <a:off x="2096570" y="-863491"/>
                    <a:ext cx="717621" cy="717392"/>
                    <a:chOff x="1483457" y="3953671"/>
                    <a:chExt cx="717621" cy="717392"/>
                  </a:xfrm>
                </p:grpSpPr>
                <p:sp>
                  <p:nvSpPr>
                    <p:cNvPr id="1567" name="Google Shape;1567;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874020" y="312788"/>
                  <a:ext cx="473483" cy="453403"/>
                  <a:chOff x="2038491" y="-937756"/>
                  <a:chExt cx="904284" cy="865933"/>
                </a:xfrm>
              </p:grpSpPr>
              <p:grpSp>
                <p:nvGrpSpPr>
                  <p:cNvPr id="1574" name="Google Shape;1574;p40"/>
                  <p:cNvGrpSpPr/>
                  <p:nvPr/>
                </p:nvGrpSpPr>
                <p:grpSpPr>
                  <a:xfrm>
                    <a:off x="2096570" y="-863491"/>
                    <a:ext cx="717621" cy="717392"/>
                    <a:chOff x="1483457" y="3953671"/>
                    <a:chExt cx="717621" cy="717392"/>
                  </a:xfrm>
                </p:grpSpPr>
                <p:sp>
                  <p:nvSpPr>
                    <p:cNvPr id="1575" name="Google Shape;1575;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p:cNvGrpSpPr/>
              <p:nvPr/>
            </p:nvGrpSpPr>
            <p:grpSpPr>
              <a:xfrm rot="-7479050">
                <a:off x="-2051246" y="-1642948"/>
                <a:ext cx="4889863" cy="3931229"/>
                <a:chOff x="7103825" y="-713112"/>
                <a:chExt cx="3785226" cy="3043150"/>
              </a:xfrm>
            </p:grpSpPr>
            <p:sp>
              <p:nvSpPr>
                <p:cNvPr id="1582" name="Google Shape;1582;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p:cNvGrpSpPr/>
              <p:nvPr/>
            </p:nvGrpSpPr>
            <p:grpSpPr>
              <a:xfrm>
                <a:off x="-640220" y="-2653973"/>
                <a:ext cx="6191222" cy="6191222"/>
                <a:chOff x="-640220" y="-2502423"/>
                <a:chExt cx="6191222" cy="6191222"/>
              </a:xfrm>
            </p:grpSpPr>
            <p:sp>
              <p:nvSpPr>
                <p:cNvPr id="1585" name="Google Shape;1585;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p:cNvGrpSpPr/>
            <p:nvPr/>
          </p:nvGrpSpPr>
          <p:grpSpPr>
            <a:xfrm>
              <a:off x="-12" y="-195650"/>
              <a:ext cx="439200" cy="439100"/>
              <a:chOff x="1101075" y="2142375"/>
              <a:chExt cx="439200" cy="439100"/>
            </a:xfrm>
          </p:grpSpPr>
          <p:sp>
            <p:nvSpPr>
              <p:cNvPr id="1588" name="Google Shape;1588;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p:cNvGrpSpPr/>
          <p:nvPr/>
        </p:nvGrpSpPr>
        <p:grpSpPr>
          <a:xfrm>
            <a:off x="4605344" y="2412775"/>
            <a:ext cx="5765856" cy="4103650"/>
            <a:chOff x="4452944" y="2184175"/>
            <a:chExt cx="5765856" cy="4103650"/>
          </a:xfrm>
        </p:grpSpPr>
        <p:pic>
          <p:nvPicPr>
            <p:cNvPr id="1591" name="Google Shape;1591;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p:cNvGrpSpPr/>
            <p:nvPr/>
          </p:nvGrpSpPr>
          <p:grpSpPr>
            <a:xfrm rot="-5400000" flipH="1">
              <a:off x="8074852" y="4089881"/>
              <a:ext cx="1478405" cy="1186772"/>
              <a:chOff x="7945225" y="4302000"/>
              <a:chExt cx="904666" cy="726121"/>
            </a:xfrm>
          </p:grpSpPr>
          <p:sp>
            <p:nvSpPr>
              <p:cNvPr id="1593" name="Google Shape;1593;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p:cNvGrpSpPr/>
            <p:nvPr/>
          </p:nvGrpSpPr>
          <p:grpSpPr>
            <a:xfrm rot="-5400000" flipH="1">
              <a:off x="7140078" y="3883230"/>
              <a:ext cx="134004" cy="134004"/>
              <a:chOff x="8356813" y="1074288"/>
              <a:chExt cx="351900" cy="351900"/>
            </a:xfrm>
          </p:grpSpPr>
          <p:sp>
            <p:nvSpPr>
              <p:cNvPr id="1598" name="Google Shape;1598;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p:cNvGrpSpPr/>
            <p:nvPr/>
          </p:nvGrpSpPr>
          <p:grpSpPr>
            <a:xfrm rot="-5400000" flipH="1">
              <a:off x="6766253" y="3499155"/>
              <a:ext cx="134004" cy="134004"/>
              <a:chOff x="8356813" y="1074288"/>
              <a:chExt cx="351900" cy="351900"/>
            </a:xfrm>
          </p:grpSpPr>
          <p:sp>
            <p:nvSpPr>
              <p:cNvPr id="1601" name="Google Shape;1601;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p:cNvGrpSpPr/>
            <p:nvPr/>
          </p:nvGrpSpPr>
          <p:grpSpPr>
            <a:xfrm rot="-5400000" flipH="1">
              <a:off x="7404606" y="3451356"/>
              <a:ext cx="582050" cy="582425"/>
              <a:chOff x="959750" y="3039275"/>
              <a:chExt cx="582050" cy="582425"/>
            </a:xfrm>
          </p:grpSpPr>
          <p:sp>
            <p:nvSpPr>
              <p:cNvPr id="1606" name="Google Shape;1606;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p:cNvGrpSpPr/>
            <p:nvPr/>
          </p:nvGrpSpPr>
          <p:grpSpPr>
            <a:xfrm rot="-5400000" flipH="1">
              <a:off x="7237650" y="4201057"/>
              <a:ext cx="699928" cy="1651024"/>
              <a:chOff x="8337812" y="3492483"/>
              <a:chExt cx="699928" cy="1651024"/>
            </a:xfrm>
          </p:grpSpPr>
          <p:sp>
            <p:nvSpPr>
              <p:cNvPr id="1614" name="Google Shape;1614;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p:cNvGrpSpPr/>
            <p:nvPr/>
          </p:nvGrpSpPr>
          <p:grpSpPr>
            <a:xfrm rot="-5400000" flipH="1">
              <a:off x="5819578" y="4727817"/>
              <a:ext cx="134004" cy="134004"/>
              <a:chOff x="8356813" y="1074288"/>
              <a:chExt cx="351900" cy="351900"/>
            </a:xfrm>
          </p:grpSpPr>
          <p:sp>
            <p:nvSpPr>
              <p:cNvPr id="1620" name="Google Shape;162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p:cNvGrpSpPr/>
          <p:nvPr/>
        </p:nvGrpSpPr>
        <p:grpSpPr>
          <a:xfrm rot="-5400000" flipH="1">
            <a:off x="8904403" y="2929792"/>
            <a:ext cx="134004" cy="134004"/>
            <a:chOff x="8356813" y="1074288"/>
            <a:chExt cx="351900" cy="351900"/>
          </a:xfrm>
        </p:grpSpPr>
        <p:sp>
          <p:nvSpPr>
            <p:cNvPr id="1625" name="Google Shape;1625;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12;p64">
            <a:extLst>
              <a:ext uri="{FF2B5EF4-FFF2-40B4-BE49-F238E27FC236}">
                <a16:creationId xmlns:a16="http://schemas.microsoft.com/office/drawing/2014/main" id="{C15EA042-6817-E144-5AB0-B6E325DF37CE}"/>
              </a:ext>
            </a:extLst>
          </p:cNvPr>
          <p:cNvSpPr txBox="1">
            <a:spLocks/>
          </p:cNvSpPr>
          <p:nvPr/>
        </p:nvSpPr>
        <p:spPr>
          <a:xfrm>
            <a:off x="988596" y="1635727"/>
            <a:ext cx="444810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IBM Plex Mono"/>
              <a:buNone/>
              <a:defRPr sz="5000" b="1" i="0" u="none" strike="noStrike" cap="none">
                <a:solidFill>
                  <a:schemeClr val="dk2"/>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R="0" lvl="1"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9pPr>
          </a:lstStyle>
          <a:p>
            <a:r>
              <a:rPr lang="en-GB" dirty="0"/>
              <a:t>Thanks!</a:t>
            </a:r>
          </a:p>
        </p:txBody>
      </p:sp>
      <p:sp>
        <p:nvSpPr>
          <p:cNvPr id="7" name="Google Shape;2414;p64">
            <a:extLst>
              <a:ext uri="{FF2B5EF4-FFF2-40B4-BE49-F238E27FC236}">
                <a16:creationId xmlns:a16="http://schemas.microsoft.com/office/drawing/2014/main" id="{5E4AC24E-53FE-A7A3-5F42-052692C8D8B0}"/>
              </a:ext>
            </a:extLst>
          </p:cNvPr>
          <p:cNvSpPr txBox="1">
            <a:spLocks/>
          </p:cNvSpPr>
          <p:nvPr/>
        </p:nvSpPr>
        <p:spPr>
          <a:xfrm>
            <a:off x="1103394" y="2525773"/>
            <a:ext cx="4448100" cy="1494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IBM Plex Mono"/>
              <a:buNone/>
              <a:defRPr sz="62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9pPr>
          </a:lstStyle>
          <a:p>
            <a:r>
              <a:rPr lang="en-GB" sz="1400" dirty="0">
                <a:solidFill>
                  <a:schemeClr val="tx1"/>
                </a:solidFill>
              </a:rPr>
              <a:t>Do you have 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367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In-depth soccer statistics</a:t>
            </a:r>
            <a:r>
              <a:rPr lang="en-GB" sz="1100" dirty="0"/>
              <a:t> (</a:t>
            </a:r>
            <a:r>
              <a:rPr lang="en-GB" sz="1100" dirty="0">
                <a:latin typeface="Poppins" panose="00000500000000000000" pitchFamily="2" charset="0"/>
                <a:cs typeface="Poppins" panose="00000500000000000000" pitchFamily="2" charset="0"/>
              </a:rPr>
              <a:t>Our main source)</a:t>
            </a:r>
            <a:r>
              <a:rPr lang="en-GB" b="1" dirty="0">
                <a:latin typeface="Poppins" panose="00000500000000000000" pitchFamily="2" charset="0"/>
                <a:cs typeface="Poppins" panose="00000500000000000000" pitchFamily="2" charset="0"/>
              </a:rPr>
              <a:t>:</a:t>
            </a:r>
          </a:p>
          <a:p>
            <a:pPr marL="0" lvl="0" indent="0" algn="l" rtl="0">
              <a:spcBef>
                <a:spcPts val="0"/>
              </a:spcBef>
              <a:spcAft>
                <a:spcPts val="0"/>
              </a:spcAft>
            </a:pPr>
            <a:r>
              <a:rPr lang="en-GB" dirty="0">
                <a:latin typeface="Poppins" panose="00000500000000000000" pitchFamily="2" charset="0"/>
                <a:cs typeface="Poppins" panose="00000500000000000000" pitchFamily="2" charset="0"/>
              </a:rPr>
              <a:t>detailed stats about players of main European leagues through recent years. Scraped from understat.com. One file for season, 2014 to 2020.</a:t>
            </a: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Football Data from </a:t>
            </a:r>
            <a:r>
              <a:rPr lang="en-GB" b="1" i="0" dirty="0" err="1">
                <a:solidFill>
                  <a:srgbClr val="202124"/>
                </a:solidFill>
                <a:effectLst/>
                <a:latin typeface="Poppins" panose="00000500000000000000" pitchFamily="2" charset="0"/>
                <a:cs typeface="Poppins" panose="00000500000000000000" pitchFamily="2" charset="0"/>
              </a:rPr>
              <a:t>Transfermarkt</a:t>
            </a:r>
            <a:r>
              <a:rPr lang="en-GB" b="1" i="0" dirty="0">
                <a:solidFill>
                  <a:srgbClr val="202124"/>
                </a:solidFill>
                <a:effectLst/>
                <a:latin typeface="Poppins" panose="00000500000000000000" pitchFamily="2" charset="0"/>
                <a:cs typeface="Poppins" panose="00000500000000000000" pitchFamily="2" charset="0"/>
              </a:rPr>
              <a:t>:</a:t>
            </a:r>
          </a:p>
          <a:p>
            <a:pPr marL="0" lvl="0" indent="0" algn="l" rtl="0">
              <a:spcBef>
                <a:spcPts val="0"/>
              </a:spcBef>
              <a:spcAft>
                <a:spcPts val="0"/>
              </a:spcAft>
            </a:pPr>
            <a:r>
              <a:rPr lang="en-GB" i="0" dirty="0">
                <a:solidFill>
                  <a:srgbClr val="202124"/>
                </a:solidFill>
                <a:effectLst/>
                <a:latin typeface="Poppins" panose="00000500000000000000" pitchFamily="2" charset="0"/>
                <a:cs typeface="Poppins" panose="00000500000000000000" pitchFamily="2" charset="0"/>
              </a:rPr>
              <a:t>statistical, economic and overall information about players, clubs and competitions.</a:t>
            </a: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Soccer players values and their statistics:</a:t>
            </a:r>
          </a:p>
          <a:p>
            <a:pPr marL="0" lvl="0" indent="0" algn="l" rtl="0">
              <a:spcBef>
                <a:spcPts val="0"/>
              </a:spcBef>
              <a:spcAft>
                <a:spcPts val="0"/>
              </a:spcAft>
            </a:pPr>
            <a:r>
              <a:rPr lang="en-GB" dirty="0"/>
              <a:t>detailed, but less complete than the main dataset; One file for season, 2017 to 2020. “Auxiliary dataset”.</a:t>
            </a: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641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07950" y="1484206"/>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02</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 and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91908" y="340986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72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01773" y="599018"/>
            <a:ext cx="533136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Overview of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777873" y="1373767"/>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4B68BEFC-C905-EC9C-0CCC-E9A6021F46BC}"/>
              </a:ext>
            </a:extLst>
          </p:cNvPr>
          <p:cNvPicPr>
            <a:picLocks noChangeAspect="1"/>
          </p:cNvPicPr>
          <p:nvPr/>
        </p:nvPicPr>
        <p:blipFill>
          <a:blip r:embed="rId4"/>
          <a:stretch>
            <a:fillRect/>
          </a:stretch>
        </p:blipFill>
        <p:spPr>
          <a:xfrm>
            <a:off x="2194517" y="1600996"/>
            <a:ext cx="4137896" cy="334972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1956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Ontology</a:t>
            </a:r>
            <a:br>
              <a:rPr lang="en-GB" sz="3600" dirty="0"/>
            </a:br>
            <a:r>
              <a:rPr lang="en-GB" sz="2000" dirty="0"/>
              <a:t>Core Parts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8" y="1816037"/>
            <a:ext cx="4181876" cy="2728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Core classes to model seasonal statistics:</a:t>
            </a:r>
          </a:p>
          <a:p>
            <a:pPr marL="285750" lvl="0" indent="-285750" algn="l" rtl="0">
              <a:spcBef>
                <a:spcPts val="0"/>
              </a:spcBef>
              <a:spcAft>
                <a:spcPts val="0"/>
              </a:spcAft>
              <a:buFont typeface="Arial" panose="020B0604020202020204" pitchFamily="34" charset="0"/>
              <a:buChar char="•"/>
            </a:pPr>
            <a:r>
              <a:rPr lang="en-GB" b="1" dirty="0" err="1"/>
              <a:t>SeasonalRecord</a:t>
            </a:r>
            <a:r>
              <a:rPr lang="en-GB" b="1" dirty="0"/>
              <a:t> </a:t>
            </a:r>
            <a:r>
              <a:rPr lang="en-GB" dirty="0"/>
              <a:t>for players;</a:t>
            </a:r>
            <a:endParaRPr lang="en-GB" b="1" dirty="0"/>
          </a:p>
          <a:p>
            <a:pPr marL="285750" lvl="0" indent="-285750" algn="l" rtl="0">
              <a:spcBef>
                <a:spcPts val="0"/>
              </a:spcBef>
              <a:spcAft>
                <a:spcPts val="0"/>
              </a:spcAft>
              <a:buFont typeface="Arial" panose="020B0604020202020204" pitchFamily="34" charset="0"/>
              <a:buChar char="•"/>
            </a:pPr>
            <a:r>
              <a:rPr lang="en-GB" b="1" dirty="0" err="1"/>
              <a:t>SeasonalParticipation</a:t>
            </a:r>
            <a:r>
              <a:rPr lang="en-GB" b="1" dirty="0"/>
              <a:t> </a:t>
            </a:r>
            <a:r>
              <a:rPr lang="en-GB" dirty="0"/>
              <a:t>for teams.</a:t>
            </a:r>
          </a:p>
          <a:p>
            <a:pPr marL="0" lvl="0" indent="0" algn="l" rtl="0">
              <a:spcBef>
                <a:spcPts val="0"/>
              </a:spcBef>
              <a:spcAft>
                <a:spcPts val="0"/>
              </a:spcAft>
            </a:pPr>
            <a:endParaRPr lang="en-GB" b="1" dirty="0"/>
          </a:p>
          <a:p>
            <a:pPr marL="0" lvl="0" indent="0" algn="l" rtl="0">
              <a:spcBef>
                <a:spcPts val="0"/>
              </a:spcBef>
              <a:spcAft>
                <a:spcPts val="0"/>
              </a:spcAft>
            </a:pPr>
            <a:r>
              <a:rPr lang="en-GB" dirty="0" err="1"/>
              <a:t>SeasonalRecord</a:t>
            </a:r>
            <a:r>
              <a:rPr lang="en-GB" dirty="0"/>
              <a:t> is a “wrapping” superclass for:</a:t>
            </a:r>
          </a:p>
          <a:p>
            <a:pPr marL="285750" lvl="0" indent="-285750" algn="l" rtl="0">
              <a:spcBef>
                <a:spcPts val="0"/>
              </a:spcBef>
              <a:spcAft>
                <a:spcPts val="0"/>
              </a:spcAft>
              <a:buFont typeface="Arial" panose="020B0604020202020204" pitchFamily="34" charset="0"/>
              <a:buChar char="•"/>
            </a:pPr>
            <a:r>
              <a:rPr lang="en-GB" b="1" dirty="0" err="1"/>
              <a:t>SeasonalMembership</a:t>
            </a:r>
            <a:r>
              <a:rPr lang="en-GB" dirty="0"/>
              <a:t>, collecting information about a player in a single team; </a:t>
            </a:r>
          </a:p>
          <a:p>
            <a:pPr marL="285750" lvl="0" indent="-285750" algn="l" rtl="0">
              <a:spcBef>
                <a:spcPts val="0"/>
              </a:spcBef>
              <a:spcAft>
                <a:spcPts val="0"/>
              </a:spcAft>
              <a:buFont typeface="Arial" panose="020B0604020202020204" pitchFamily="34" charset="0"/>
              <a:buChar char="•"/>
            </a:pPr>
            <a:r>
              <a:rPr lang="en-GB" b="1" dirty="0" err="1"/>
              <a:t>SeasonalAggrMembership</a:t>
            </a:r>
            <a:r>
              <a:rPr lang="en-GB" dirty="0"/>
              <a:t>, summarizing information about players going to a new team mid-season. Useful for query purposes (see later).</a:t>
            </a:r>
            <a:endParaRPr lang="en-GB" b="1" dirty="0"/>
          </a:p>
        </p:txBody>
      </p:sp>
      <p:pic>
        <p:nvPicPr>
          <p:cNvPr id="10" name="Immagine 9" descr="Immagine che contiene testo, diagramma, cerchio, schermata&#10;&#10;Descrizione generata automaticamente">
            <a:extLst>
              <a:ext uri="{FF2B5EF4-FFF2-40B4-BE49-F238E27FC236}">
                <a16:creationId xmlns:a16="http://schemas.microsoft.com/office/drawing/2014/main" id="{BCAAED59-8747-8128-4AD7-F034B39383C5}"/>
              </a:ext>
            </a:extLst>
          </p:cNvPr>
          <p:cNvPicPr>
            <a:picLocks noChangeAspect="1"/>
          </p:cNvPicPr>
          <p:nvPr/>
        </p:nvPicPr>
        <p:blipFill>
          <a:blip r:embed="rId4"/>
          <a:stretch>
            <a:fillRect/>
          </a:stretch>
        </p:blipFill>
        <p:spPr>
          <a:xfrm>
            <a:off x="5123968" y="1798671"/>
            <a:ext cx="3865953" cy="3129581"/>
          </a:xfrm>
          <a:prstGeom prst="rect">
            <a:avLst/>
          </a:prstGeom>
          <a:ln/>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29500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Participation</a:t>
            </a:r>
            <a:br>
              <a:rPr lang="en-GB" sz="3600" dirty="0"/>
            </a:br>
            <a:r>
              <a:rPr lang="en-GB" sz="2000" dirty="0"/>
              <a:t>Teams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D67FB6A-F4A3-D85D-116E-BDC515E511A6}"/>
              </a:ext>
            </a:extLst>
          </p:cNvPr>
          <p:cNvPicPr>
            <a:picLocks noChangeAspect="1"/>
          </p:cNvPicPr>
          <p:nvPr/>
        </p:nvPicPr>
        <p:blipFill>
          <a:blip r:embed="rId4"/>
          <a:stretch>
            <a:fillRect/>
          </a:stretch>
        </p:blipFill>
        <p:spPr>
          <a:xfrm>
            <a:off x="852879" y="1849775"/>
            <a:ext cx="6783228" cy="298402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1074922449"/>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3246</TotalTime>
  <Words>1381</Words>
  <Application>Microsoft Office PowerPoint</Application>
  <PresentationFormat>Presentazione su schermo (16:9)</PresentationFormat>
  <Paragraphs>151</Paragraphs>
  <Slides>41</Slides>
  <Notes>28</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41</vt:i4>
      </vt:variant>
    </vt:vector>
  </HeadingPairs>
  <TitlesOfParts>
    <vt:vector size="48" baseType="lpstr">
      <vt:lpstr>ADLaM Display</vt:lpstr>
      <vt:lpstr>Poppins</vt:lpstr>
      <vt:lpstr>Open Sans</vt:lpstr>
      <vt:lpstr>Source Code Pro</vt:lpstr>
      <vt:lpstr>IBM Plex Mono</vt:lpstr>
      <vt:lpstr>Arial</vt:lpstr>
      <vt:lpstr>Introduction to Coding Workshop by Slidesgo</vt:lpstr>
      <vt:lpstr>DataCrafters</vt:lpstr>
      <vt:lpstr>Table of contents</vt:lpstr>
      <vt:lpstr>01</vt:lpstr>
      <vt:lpstr>Domain and Datasets</vt:lpstr>
      <vt:lpstr>Domain and Datasets</vt:lpstr>
      <vt:lpstr>02</vt:lpstr>
      <vt:lpstr>Overview of Ontology</vt:lpstr>
      <vt:lpstr>Ontology Core Parts</vt:lpstr>
      <vt:lpstr>Seasonal Participation Teams</vt:lpstr>
      <vt:lpstr>Seasonal Record Players</vt:lpstr>
      <vt:lpstr> SeasonalMemberships</vt:lpstr>
      <vt:lpstr>Domain Modelling External ontologies</vt:lpstr>
      <vt:lpstr>Use of SKOS and FOAF</vt:lpstr>
      <vt:lpstr>Enumerated Classes</vt:lpstr>
      <vt:lpstr>03</vt:lpstr>
      <vt:lpstr>Cleaning and Ingestion Matching issues</vt:lpstr>
      <vt:lpstr>Cleaning and Ingestion Matching strategies</vt:lpstr>
      <vt:lpstr>Cleaning and Ingestion Matching strategies (2)</vt:lpstr>
      <vt:lpstr>Cleaning and Ingestion Completing statistics</vt:lpstr>
      <vt:lpstr>Cleaning and Ingestion Completing statistics (2)</vt:lpstr>
      <vt:lpstr>04</vt:lpstr>
      <vt:lpstr>SHACL Validation</vt:lpstr>
      <vt:lpstr>SHACL Validation</vt:lpstr>
      <vt:lpstr>05</vt:lpstr>
      <vt:lpstr>A useful SPARQL snippet</vt:lpstr>
      <vt:lpstr>Subpositions </vt:lpstr>
      <vt:lpstr>Career of best team scorer</vt:lpstr>
      <vt:lpstr>Italian best offensive players </vt:lpstr>
      <vt:lpstr>Average height by subposition </vt:lpstr>
      <vt:lpstr>Tall vs short forwards </vt:lpstr>
      <vt:lpstr>Wasted goals   </vt:lpstr>
      <vt:lpstr>Standings   </vt:lpstr>
      <vt:lpstr>Standings   </vt:lpstr>
      <vt:lpstr>Hall of Fame   </vt:lpstr>
      <vt:lpstr>Statistical Hall of Fame   </vt:lpstr>
      <vt:lpstr>Market hidden gems   </vt:lpstr>
      <vt:lpstr>Correct defenders   </vt:lpstr>
      <vt:lpstr>06</vt:lpstr>
      <vt:lpstr>Conclusions</vt:lpstr>
      <vt:lpstr>Summarize key achievements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DataCrafters</dc:title>
  <cp:lastModifiedBy>marco.gasparini00@gmail.com</cp:lastModifiedBy>
  <cp:revision>63</cp:revision>
  <dcterms:modified xsi:type="dcterms:W3CDTF">2024-01-09T16:58:34Z</dcterms:modified>
</cp:coreProperties>
</file>